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gif>
</file>

<file path=ppt/media/image1.jpeg>
</file>

<file path=ppt/media/image1.png>
</file>

<file path=ppt/media/image2.gif>
</file>

<file path=ppt/media/image2.png>
</file>

<file path=ppt/media/image3.gif>
</file>

<file path=ppt/media/image3.png>
</file>

<file path=ppt/media/image4.gif>
</file>

<file path=ppt/media/image4.png>
</file>

<file path=ppt/media/image5.gif>
</file>

<file path=ppt/media/image5.png>
</file>

<file path=ppt/media/image6.gif>
</file>

<file path=ppt/media/image6.png>
</file>

<file path=ppt/media/image7.gif>
</file>

<file path=ppt/media/image8.gif>
</file>

<file path=ppt/media/image9.g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hape 13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线条"/>
          <p:cNvSpPr/>
          <p:nvPr/>
        </p:nvSpPr>
        <p:spPr>
          <a:xfrm>
            <a:off x="508000" y="659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" name="线条"/>
          <p:cNvSpPr/>
          <p:nvPr/>
        </p:nvSpPr>
        <p:spPr>
          <a:xfrm>
            <a:off x="508000" y="408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" name="线条"/>
          <p:cNvSpPr/>
          <p:nvPr/>
        </p:nvSpPr>
        <p:spPr>
          <a:xfrm flipV="1">
            <a:off x="7994302" y="45262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" name="Lorem Ipsum Dolor"/>
          <p:cNvSpPr txBox="1"/>
          <p:nvPr>
            <p:ph type="body" sz="quarter" idx="13"/>
          </p:nvPr>
        </p:nvSpPr>
        <p:spPr>
          <a:xfrm>
            <a:off x="508000" y="35052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17" name="标题文本"/>
          <p:cNvSpPr txBox="1"/>
          <p:nvPr>
            <p:ph type="title"/>
          </p:nvPr>
        </p:nvSpPr>
        <p:spPr>
          <a:xfrm>
            <a:off x="508000" y="414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标题文本</a:t>
            </a:r>
          </a:p>
        </p:txBody>
      </p:sp>
      <p:sp>
        <p:nvSpPr>
          <p:cNvPr id="18" name="正文级别 1…"/>
          <p:cNvSpPr txBox="1"/>
          <p:nvPr>
            <p:ph type="body" sz="quarter" idx="1"/>
          </p:nvPr>
        </p:nvSpPr>
        <p:spPr>
          <a:xfrm>
            <a:off x="8280400" y="414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 txBox="1"/>
          <p:nvPr>
            <p:ph type="body" sz="quarter" idx="13"/>
          </p:nvPr>
        </p:nvSpPr>
        <p:spPr>
          <a:xfrm>
            <a:off x="533400" y="5969000"/>
            <a:ext cx="119380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200"/>
              </a:spcBef>
              <a:buClrTx/>
              <a:buSzTx/>
              <a:buFontTx/>
              <a:buNone/>
              <a:defRPr i="1" sz="30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8" name="“在此键入引文。”"/>
          <p:cNvSpPr txBox="1"/>
          <p:nvPr>
            <p:ph type="body" sz="quarter" idx="14"/>
          </p:nvPr>
        </p:nvSpPr>
        <p:spPr>
          <a:xfrm>
            <a:off x="1270000" y="4240177"/>
            <a:ext cx="10464800" cy="7398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10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图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线条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" name="线条"/>
          <p:cNvSpPr/>
          <p:nvPr/>
        </p:nvSpPr>
        <p:spPr>
          <a:xfrm>
            <a:off x="508000" y="913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8" name="线条"/>
          <p:cNvSpPr/>
          <p:nvPr/>
        </p:nvSpPr>
        <p:spPr>
          <a:xfrm>
            <a:off x="508000" y="662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9" name="线条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0" name="Lorem Ipsum Dolor"/>
          <p:cNvSpPr txBox="1"/>
          <p:nvPr>
            <p:ph type="body" sz="quarter" idx="13"/>
          </p:nvPr>
        </p:nvSpPr>
        <p:spPr>
          <a:xfrm>
            <a:off x="508000" y="60960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31" name="图像"/>
          <p:cNvSpPr/>
          <p:nvPr>
            <p:ph type="pic" idx="14"/>
          </p:nvPr>
        </p:nvSpPr>
        <p:spPr>
          <a:xfrm>
            <a:off x="596900" y="633461"/>
            <a:ext cx="11811000" cy="5207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2" name="标题文本"/>
          <p:cNvSpPr txBox="1"/>
          <p:nvPr>
            <p:ph type="title"/>
          </p:nvPr>
        </p:nvSpPr>
        <p:spPr>
          <a:xfrm>
            <a:off x="508000" y="668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标题文本</a:t>
            </a:r>
          </a:p>
        </p:txBody>
      </p:sp>
      <p:sp>
        <p:nvSpPr>
          <p:cNvPr id="33" name="正文级别 1…"/>
          <p:cNvSpPr txBox="1"/>
          <p:nvPr>
            <p:ph type="body" sz="quarter" idx="1"/>
          </p:nvPr>
        </p:nvSpPr>
        <p:spPr>
          <a:xfrm>
            <a:off x="8280400" y="668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文本"/>
          <p:cNvSpPr txBox="1"/>
          <p:nvPr>
            <p:ph type="title"/>
          </p:nvPr>
        </p:nvSpPr>
        <p:spPr>
          <a:xfrm>
            <a:off x="508000" y="3670300"/>
            <a:ext cx="11988800" cy="2413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线条"/>
          <p:cNvSpPr/>
          <p:nvPr/>
        </p:nvSpPr>
        <p:spPr>
          <a:xfrm>
            <a:off x="508000" y="4876800"/>
            <a:ext cx="56763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0" name="线条"/>
          <p:cNvSpPr/>
          <p:nvPr/>
        </p:nvSpPr>
        <p:spPr>
          <a:xfrm>
            <a:off x="508000" y="2768600"/>
            <a:ext cx="5676316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1" name="Lorem Ipsum Dolor"/>
          <p:cNvSpPr txBox="1"/>
          <p:nvPr>
            <p:ph type="body" sz="quarter" idx="13"/>
          </p:nvPr>
        </p:nvSpPr>
        <p:spPr>
          <a:xfrm>
            <a:off x="508000" y="2171700"/>
            <a:ext cx="5676900" cy="508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52" name="图像"/>
          <p:cNvSpPr/>
          <p:nvPr>
            <p:ph type="pic" sz="half" idx="14"/>
          </p:nvPr>
        </p:nvSpPr>
        <p:spPr>
          <a:xfrm>
            <a:off x="6818219" y="647699"/>
            <a:ext cx="5588001" cy="8331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标题文本"/>
          <p:cNvSpPr txBox="1"/>
          <p:nvPr>
            <p:ph type="title"/>
          </p:nvPr>
        </p:nvSpPr>
        <p:spPr>
          <a:xfrm>
            <a:off x="508000" y="2806700"/>
            <a:ext cx="5676900" cy="2032000"/>
          </a:xfrm>
          <a:prstGeom prst="rect">
            <a:avLst/>
          </a:prstGeom>
        </p:spPr>
        <p:txBody>
          <a:bodyPr/>
          <a:lstStyle>
            <a:lvl1pPr algn="l">
              <a:defRPr sz="5600"/>
            </a:lvl1pPr>
          </a:lstStyle>
          <a:p>
            <a:pPr/>
            <a:r>
              <a:t>标题文本</a:t>
            </a:r>
          </a:p>
        </p:txBody>
      </p:sp>
      <p:sp>
        <p:nvSpPr>
          <p:cNvPr id="54" name="正文级别 1…"/>
          <p:cNvSpPr txBox="1"/>
          <p:nvPr>
            <p:ph type="body" sz="quarter" idx="1"/>
          </p:nvPr>
        </p:nvSpPr>
        <p:spPr>
          <a:xfrm>
            <a:off x="508000" y="5029200"/>
            <a:ext cx="5676900" cy="4013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1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图像"/>
          <p:cNvSpPr/>
          <p:nvPr>
            <p:ph type="pic" sz="half" idx="13"/>
          </p:nvPr>
        </p:nvSpPr>
        <p:spPr>
          <a:xfrm>
            <a:off x="6819900" y="2654300"/>
            <a:ext cx="5588000" cy="635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81" name="正文级别 1…"/>
          <p:cNvSpPr txBox="1"/>
          <p:nvPr>
            <p:ph type="body" sz="half" idx="1"/>
          </p:nvPr>
        </p:nvSpPr>
        <p:spPr>
          <a:xfrm>
            <a:off x="508000" y="2730500"/>
            <a:ext cx="5816600" cy="63500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1800"/>
              </a:spcBef>
              <a:buSzPct val="65000"/>
              <a:defRPr sz="3000"/>
            </a:lvl1pPr>
            <a:lvl2pPr marL="787400" indent="-393700">
              <a:spcBef>
                <a:spcPts val="1800"/>
              </a:spcBef>
              <a:buSzPct val="65000"/>
              <a:defRPr sz="3000"/>
            </a:lvl2pPr>
            <a:lvl3pPr marL="1181100" indent="-393700">
              <a:spcBef>
                <a:spcPts val="1800"/>
              </a:spcBef>
              <a:buSzPct val="65000"/>
              <a:defRPr sz="3000"/>
            </a:lvl3pPr>
            <a:lvl4pPr marL="1574800" indent="-393700">
              <a:spcBef>
                <a:spcPts val="1800"/>
              </a:spcBef>
              <a:buSzPct val="65000"/>
              <a:defRPr sz="3000"/>
            </a:lvl4pPr>
            <a:lvl5pPr marL="1968500" indent="-393700">
              <a:spcBef>
                <a:spcPts val="1800"/>
              </a:spcBef>
              <a:buSzPct val="65000"/>
              <a:defRPr sz="30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正文级别 1…"/>
          <p:cNvSpPr txBox="1"/>
          <p:nvPr>
            <p:ph type="body" idx="1"/>
          </p:nvPr>
        </p:nvSpPr>
        <p:spPr>
          <a:xfrm>
            <a:off x="508000" y="1270000"/>
            <a:ext cx="11988800" cy="72136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图像"/>
          <p:cNvSpPr/>
          <p:nvPr>
            <p:ph type="pic" sz="quarter" idx="13"/>
          </p:nvPr>
        </p:nvSpPr>
        <p:spPr>
          <a:xfrm>
            <a:off x="6856319" y="4772799"/>
            <a:ext cx="5499101" cy="422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图像"/>
          <p:cNvSpPr/>
          <p:nvPr>
            <p:ph type="pic" sz="quarter" idx="14"/>
          </p:nvPr>
        </p:nvSpPr>
        <p:spPr>
          <a:xfrm>
            <a:off x="6860562" y="609600"/>
            <a:ext cx="5499101" cy="3530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9" name="图像"/>
          <p:cNvSpPr/>
          <p:nvPr>
            <p:ph type="pic" sz="half" idx="15"/>
          </p:nvPr>
        </p:nvSpPr>
        <p:spPr>
          <a:xfrm>
            <a:off x="557119" y="609599"/>
            <a:ext cx="5588001" cy="83947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线条"/>
          <p:cNvSpPr/>
          <p:nvPr/>
        </p:nvSpPr>
        <p:spPr>
          <a:xfrm>
            <a:off x="508000" y="21717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线条"/>
          <p:cNvSpPr/>
          <p:nvPr/>
        </p:nvSpPr>
        <p:spPr>
          <a:xfrm>
            <a:off x="508000" y="6350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标题文本"/>
          <p:cNvSpPr txBox="1"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5" name="幻灯片编号"/>
          <p:cNvSpPr txBox="1"/>
          <p:nvPr>
            <p:ph type="sldNum" sz="quarter" idx="2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" name="正文级别 1…"/>
          <p:cNvSpPr txBox="1"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1pPr>
      <a:lvl2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2pPr>
      <a:lvl3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3pPr>
      <a:lvl4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4pPr>
      <a:lvl5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5pPr>
      <a:lvl6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6pPr>
      <a:lvl7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7pPr>
      <a:lvl8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8pPr>
      <a:lvl9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1pPr>
      <a:lvl2pPr marL="9398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2pPr>
      <a:lvl3pPr marL="14097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3pPr>
      <a:lvl4pPr marL="18796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4pPr>
      <a:lvl5pPr marL="23495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5pPr>
      <a:lvl6pPr marL="28194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6pPr>
      <a:lvl7pPr marL="32893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7pPr>
      <a:lvl8pPr marL="37592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8pPr>
      <a:lvl9pPr marL="42291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gif"/><Relationship Id="rId3" Type="http://schemas.openxmlformats.org/officeDocument/2006/relationships/image" Target="../media/image7.gif"/><Relationship Id="rId4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gif"/><Relationship Id="rId3" Type="http://schemas.openxmlformats.org/officeDocument/2006/relationships/image" Target="../media/image9.g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gif"/><Relationship Id="rId3" Type="http://schemas.openxmlformats.org/officeDocument/2006/relationships/image" Target="../media/image2.g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gif"/><Relationship Id="rId3" Type="http://schemas.openxmlformats.org/officeDocument/2006/relationships/image" Target="../media/image2.gif"/><Relationship Id="rId4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gif"/><Relationship Id="rId3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gif"/><Relationship Id="rId3" Type="http://schemas.openxmlformats.org/officeDocument/2006/relationships/image" Target="../media/image3.gif"/><Relationship Id="rId4" Type="http://schemas.openxmlformats.org/officeDocument/2006/relationships/image" Target="../media/image4.g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gif"/><Relationship Id="rId3" Type="http://schemas.openxmlformats.org/officeDocument/2006/relationships/image" Target="../media/image5.g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OEE厚板线"/>
          <p:cNvSpPr txBox="1"/>
          <p:nvPr>
            <p:ph type="ctrTitle"/>
          </p:nvPr>
        </p:nvSpPr>
        <p:spPr>
          <a:xfrm>
            <a:off x="495300" y="4141134"/>
            <a:ext cx="7200900" cy="2413001"/>
          </a:xfrm>
          <a:prstGeom prst="rect">
            <a:avLst/>
          </a:prstGeom>
        </p:spPr>
        <p:txBody>
          <a:bodyPr/>
          <a:lstStyle/>
          <a:p>
            <a:pPr/>
            <a:r>
              <a:t>OEE</a:t>
            </a:r>
            <a:r>
              <a:rPr>
                <a:latin typeface="华文细黑"/>
                <a:ea typeface="华文细黑"/>
                <a:cs typeface="华文细黑"/>
                <a:sym typeface="华文细黑"/>
              </a:rPr>
              <a:t>厚板线</a:t>
            </a:r>
          </a:p>
        </p:txBody>
      </p:sp>
      <p:sp>
        <p:nvSpPr>
          <p:cNvPr id="134" name="厚板线介绍…"/>
          <p:cNvSpPr txBox="1"/>
          <p:nvPr>
            <p:ph type="subTitle" sz="quarter" idx="1"/>
          </p:nvPr>
        </p:nvSpPr>
        <p:spPr>
          <a:xfrm>
            <a:off x="8267700" y="4141134"/>
            <a:ext cx="4241800" cy="2413001"/>
          </a:xfrm>
          <a:prstGeom prst="rect">
            <a:avLst/>
          </a:prstGeom>
        </p:spPr>
        <p:txBody>
          <a:bodyPr/>
          <a:lstStyle/>
          <a:p>
            <a:pPr marL="313266" indent="-313266">
              <a:buClr>
                <a:srgbClr val="929292"/>
              </a:buClr>
              <a:buSzPct val="60000"/>
              <a:buFont typeface="Zapf Dingbats"/>
              <a:buChar char="❖"/>
            </a:pPr>
            <a:r>
              <a:t>厚板线介绍</a:t>
            </a:r>
          </a:p>
          <a:p>
            <a:pPr marL="313266" indent="-313266">
              <a:buClr>
                <a:srgbClr val="929292"/>
              </a:buClr>
              <a:buSzPct val="60000"/>
              <a:buFont typeface="Zapf Dingbats"/>
              <a:buChar char="❖"/>
            </a:pPr>
            <a:r>
              <a:t>具体识别动作</a:t>
            </a:r>
          </a:p>
          <a:p>
            <a:pPr marL="313266" indent="-313266">
              <a:buClr>
                <a:srgbClr val="929292"/>
              </a:buClr>
              <a:buSzPct val="60000"/>
              <a:buFont typeface="Zapf Dingbats"/>
              <a:buChar char="❖"/>
            </a:pPr>
            <a:r>
              <a:t>项目总结</a:t>
            </a:r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xfrm>
            <a:off x="6381749" y="9258300"/>
            <a:ext cx="228601" cy="406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物料台待料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spcBef>
                <a:spcPts val="1400"/>
              </a:spcBef>
              <a:defRPr sz="6300"/>
            </a:lvl1pPr>
          </a:lstStyle>
          <a:p>
            <a:pPr/>
            <a:r>
              <a:t>物料台待料</a:t>
            </a:r>
          </a:p>
        </p:txBody>
      </p:sp>
      <p:sp>
        <p:nvSpPr>
          <p:cNvPr id="25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5" name="物料台待料"/>
          <p:cNvSpPr txBox="1"/>
          <p:nvPr/>
        </p:nvSpPr>
        <p:spPr>
          <a:xfrm>
            <a:off x="467454" y="2482850"/>
            <a:ext cx="195156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Clr>
                <a:srgbClr val="929292"/>
              </a:buClr>
              <a:buSzPct val="60000"/>
              <a:buFont typeface="Zapf Dingbats"/>
              <a:buChar char="❖"/>
            </a:lvl1pPr>
          </a:lstStyle>
          <a:p>
            <a:pPr/>
            <a:r>
              <a:t>物料台待料</a:t>
            </a:r>
          </a:p>
        </p:txBody>
      </p:sp>
      <p:pic>
        <p:nvPicPr>
          <p:cNvPr id="256" name="调整材料.gif" descr="调整材料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6102" y="6997700"/>
            <a:ext cx="4220996" cy="222297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pic>
        <p:nvPicPr>
          <p:cNvPr id="257" name="调整材料_2.gif" descr="调整材料_2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07622" y="6997700"/>
            <a:ext cx="4220996" cy="222297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pic>
        <p:nvPicPr>
          <p:cNvPr id="258" name="173dayOriginal.jpg" descr="173dayOriginal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88244" y="3308350"/>
            <a:ext cx="5576712" cy="3136900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矩形"/>
          <p:cNvSpPr/>
          <p:nvPr/>
        </p:nvSpPr>
        <p:spPr>
          <a:xfrm>
            <a:off x="2210606" y="5681102"/>
            <a:ext cx="1447602" cy="758330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60" name="动作比较复杂，工人有明显的颜色特征"/>
          <p:cNvSpPr txBox="1"/>
          <p:nvPr/>
        </p:nvSpPr>
        <p:spPr>
          <a:xfrm>
            <a:off x="6490991" y="3409950"/>
            <a:ext cx="5609167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SzPct val="75000"/>
              <a:buChar char="•"/>
            </a:lvl1pPr>
          </a:lstStyle>
          <a:p>
            <a:pPr/>
            <a:r>
              <a:t>动作比较复杂，工人有明显的颜色特征</a:t>
            </a:r>
          </a:p>
        </p:txBody>
      </p:sp>
      <p:sp>
        <p:nvSpPr>
          <p:cNvPr id="261" name="使用方法：基于hsv颜色空间的检测"/>
          <p:cNvSpPr txBox="1"/>
          <p:nvPr/>
        </p:nvSpPr>
        <p:spPr>
          <a:xfrm>
            <a:off x="6487506" y="4004218"/>
            <a:ext cx="5185751" cy="52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>
              <a:buSzPct val="75000"/>
              <a:buChar char="•"/>
            </a:pPr>
            <a:r>
              <a:t>使用方法：</a:t>
            </a:r>
            <a:r>
              <a:rPr b="1">
                <a:solidFill>
                  <a:srgbClr val="005493"/>
                </a:solidFill>
              </a:rPr>
              <a:t>基于hsv颜色空间的检测</a:t>
            </a:r>
          </a:p>
        </p:txBody>
      </p:sp>
      <p:sp>
        <p:nvSpPr>
          <p:cNvPr id="262" name="1.找到合适的区域…"/>
          <p:cNvSpPr txBox="1"/>
          <p:nvPr/>
        </p:nvSpPr>
        <p:spPr>
          <a:xfrm>
            <a:off x="6498669" y="4604882"/>
            <a:ext cx="6438901" cy="137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 algn="l">
              <a:buSzPct val="75000"/>
              <a:buChar char="•"/>
            </a:pPr>
            <a:r>
              <a:t>1.找到合适的</a:t>
            </a:r>
            <a:r>
              <a:rPr b="1">
                <a:solidFill>
                  <a:srgbClr val="941100"/>
                </a:solidFill>
              </a:rPr>
              <a:t>区域</a:t>
            </a:r>
          </a:p>
          <a:p>
            <a:pPr algn="l"/>
            <a:r>
              <a:t>    2.将图片转换为</a:t>
            </a:r>
            <a:r>
              <a:rPr b="1">
                <a:solidFill>
                  <a:srgbClr val="941100"/>
                </a:solidFill>
              </a:rPr>
              <a:t>hsv颜色空间</a:t>
            </a:r>
            <a:r>
              <a:t>下的图片</a:t>
            </a:r>
          </a:p>
          <a:p>
            <a:pPr algn="l"/>
            <a:r>
              <a:t>    3.找出特点颜色的区域，每帧之间计算</a:t>
            </a:r>
            <a:r>
              <a:rPr b="1">
                <a:solidFill>
                  <a:srgbClr val="941100"/>
                </a:solidFill>
              </a:rPr>
              <a:t>差分值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0" grpId="1"/>
      <p:bldP build="whole" bldLvl="1" animBg="1" rev="0" advAuto="0" spid="262" grpId="4"/>
      <p:bldP build="whole" bldLvl="1" animBg="1" rev="0" advAuto="0" spid="261" grpId="3"/>
      <p:bldP build="whole" bldLvl="1" animBg="1" rev="0" advAuto="0" spid="259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换料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spcBef>
                <a:spcPts val="1400"/>
              </a:spcBef>
              <a:defRPr sz="6300"/>
            </a:lvl1pPr>
          </a:lstStyle>
          <a:p>
            <a:pPr/>
            <a:r>
              <a:t>换料</a:t>
            </a:r>
          </a:p>
        </p:txBody>
      </p:sp>
      <p:pic>
        <p:nvPicPr>
          <p:cNvPr id="265" name="heixin_2.gif" descr="heixin_2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2316" y="6607060"/>
            <a:ext cx="5821463" cy="28925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6" name="heixin.gif" descr="heixin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2316" y="3098168"/>
            <a:ext cx="5821463" cy="3274574"/>
          </a:xfrm>
          <a:prstGeom prst="rect">
            <a:avLst/>
          </a:prstGeom>
          <a:ln w="12700">
            <a:miter lim="400000"/>
          </a:ln>
        </p:spPr>
      </p:pic>
      <p:sp>
        <p:nvSpPr>
          <p:cNvPr id="267" name="黑线换料"/>
          <p:cNvSpPr txBox="1"/>
          <p:nvPr/>
        </p:nvSpPr>
        <p:spPr>
          <a:xfrm>
            <a:off x="497416" y="2377759"/>
            <a:ext cx="164676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Clr>
                <a:srgbClr val="929292"/>
              </a:buClr>
              <a:buSzPct val="60000"/>
              <a:buFont typeface="Zapf Dingbats"/>
              <a:buChar char="❖"/>
            </a:lvl1pPr>
          </a:lstStyle>
          <a:p>
            <a:pPr/>
            <a:r>
              <a:t>黑线换料</a:t>
            </a:r>
          </a:p>
        </p:txBody>
      </p:sp>
      <p:sp>
        <p:nvSpPr>
          <p:cNvPr id="268" name="车间顶上吊下来四个黑料，将材料运出去"/>
          <p:cNvSpPr txBox="1"/>
          <p:nvPr/>
        </p:nvSpPr>
        <p:spPr>
          <a:xfrm>
            <a:off x="6733116" y="3206750"/>
            <a:ext cx="591396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SzPct val="75000"/>
              <a:buChar char="•"/>
            </a:lvl1pPr>
          </a:lstStyle>
          <a:p>
            <a:pPr/>
            <a:r>
              <a:t>车间顶上吊下来四个黑料，将材料运出去</a:t>
            </a:r>
          </a:p>
        </p:txBody>
      </p:sp>
      <p:sp>
        <p:nvSpPr>
          <p:cNvPr id="269" name="使用方法：直线检测"/>
          <p:cNvSpPr txBox="1"/>
          <p:nvPr/>
        </p:nvSpPr>
        <p:spPr>
          <a:xfrm>
            <a:off x="6745816" y="3943350"/>
            <a:ext cx="317076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>
              <a:buSzPct val="75000"/>
              <a:buChar char="•"/>
            </a:pPr>
            <a:r>
              <a:t>使用方法：</a:t>
            </a:r>
            <a:r>
              <a:rPr b="1">
                <a:solidFill>
                  <a:srgbClr val="005493"/>
                </a:solidFill>
              </a:rPr>
              <a:t>直线检测</a:t>
            </a:r>
          </a:p>
        </p:txBody>
      </p:sp>
      <p:sp>
        <p:nvSpPr>
          <p:cNvPr id="270" name="1.选取一段干扰少的区域。…"/>
          <p:cNvSpPr txBox="1"/>
          <p:nvPr/>
        </p:nvSpPr>
        <p:spPr>
          <a:xfrm>
            <a:off x="6800850" y="4679949"/>
            <a:ext cx="5905500" cy="265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 algn="l">
              <a:buSzPct val="75000"/>
              <a:buChar char="•"/>
            </a:pPr>
            <a:r>
              <a:t>1.选取一段干扰少的</a:t>
            </a:r>
            <a:r>
              <a:rPr b="1">
                <a:solidFill>
                  <a:schemeClr val="accent5">
                    <a:hueOff val="-411174"/>
                    <a:satOff val="4030"/>
                    <a:lumOff val="-29867"/>
                  </a:schemeClr>
                </a:solidFill>
              </a:rPr>
              <a:t>区域</a:t>
            </a:r>
            <a:r>
              <a:t>。</a:t>
            </a:r>
          </a:p>
          <a:p>
            <a:pPr algn="l"/>
            <a:r>
              <a:t>    2.捕捉</a:t>
            </a:r>
            <a:r>
              <a:rPr b="1">
                <a:solidFill>
                  <a:srgbClr val="941100"/>
                </a:solidFill>
              </a:rPr>
              <a:t>三帧</a:t>
            </a:r>
            <a:r>
              <a:t>图像。</a:t>
            </a:r>
          </a:p>
          <a:p>
            <a:pPr algn="l"/>
            <a:r>
              <a:t>    3.用</a:t>
            </a:r>
            <a:r>
              <a:rPr b="1">
                <a:solidFill>
                  <a:schemeClr val="accent5">
                    <a:hueOff val="-411174"/>
                    <a:satOff val="4030"/>
                    <a:lumOff val="-29867"/>
                  </a:schemeClr>
                </a:solidFill>
              </a:rPr>
              <a:t>霍夫变换</a:t>
            </a:r>
            <a:r>
              <a:t>找出图像中的直线，转化为</a:t>
            </a:r>
          </a:p>
          <a:p>
            <a:pPr algn="l"/>
            <a:r>
              <a:t>       二值图。</a:t>
            </a:r>
          </a:p>
          <a:p>
            <a:pPr algn="l"/>
            <a:r>
              <a:t>    4.计算三帧中</a:t>
            </a:r>
            <a:r>
              <a:rPr b="1">
                <a:solidFill>
                  <a:schemeClr val="accent5">
                    <a:hueOff val="-411174"/>
                    <a:satOff val="4030"/>
                    <a:lumOff val="-29867"/>
                  </a:schemeClr>
                </a:solidFill>
              </a:rPr>
              <a:t>相邻两帧之间的数值</a:t>
            </a:r>
            <a:r>
              <a:t>，找到</a:t>
            </a:r>
          </a:p>
          <a:p>
            <a:pPr algn="l"/>
            <a:r>
              <a:t>       动的直线。</a:t>
            </a:r>
          </a:p>
        </p:txBody>
      </p:sp>
      <p:grpSp>
        <p:nvGrpSpPr>
          <p:cNvPr id="273" name="成组"/>
          <p:cNvGrpSpPr/>
          <p:nvPr/>
        </p:nvGrpSpPr>
        <p:grpSpPr>
          <a:xfrm>
            <a:off x="7067550" y="7766050"/>
            <a:ext cx="5372100" cy="1005803"/>
            <a:chOff x="0" y="0"/>
            <a:chExt cx="5372100" cy="1005802"/>
          </a:xfrm>
        </p:grpSpPr>
        <p:sp>
          <p:nvSpPr>
            <p:cNvPr id="271" name="直线检测：…"/>
            <p:cNvSpPr txBox="1"/>
            <p:nvPr/>
          </p:nvSpPr>
          <p:spPr>
            <a:xfrm>
              <a:off x="38100" y="33001"/>
              <a:ext cx="5295900" cy="939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/>
              <a:r>
                <a:t>直线检测：</a:t>
              </a:r>
            </a:p>
            <a:p>
              <a:pPr algn="l"/>
              <a:r>
                <a:t>不适合做为主判断条件，适合辅助判断</a:t>
              </a:r>
            </a:p>
          </p:txBody>
        </p:sp>
        <p:sp>
          <p:nvSpPr>
            <p:cNvPr id="272" name="矩形"/>
            <p:cNvSpPr/>
            <p:nvPr/>
          </p:nvSpPr>
          <p:spPr>
            <a:xfrm>
              <a:off x="0" y="0"/>
              <a:ext cx="5372100" cy="1005803"/>
            </a:xfrm>
            <a:prstGeom prst="rect">
              <a:avLst/>
            </a:prstGeom>
            <a:noFill/>
            <a:ln w="25400" cap="flat">
              <a:solidFill>
                <a:srgbClr val="00549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  <p:sp>
        <p:nvSpPr>
          <p:cNvPr id="274" name="矩形"/>
          <p:cNvSpPr/>
          <p:nvPr/>
        </p:nvSpPr>
        <p:spPr>
          <a:xfrm>
            <a:off x="3149600" y="3105150"/>
            <a:ext cx="2403674" cy="1270000"/>
          </a:xfrm>
          <a:prstGeom prst="rect">
            <a:avLst/>
          </a:prstGeom>
          <a:ln w="508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4" grpId="3"/>
      <p:bldP build="whole" bldLvl="1" animBg="1" rev="0" advAuto="0" spid="270" grpId="4"/>
      <p:bldP build="whole" bldLvl="1" animBg="1" rev="0" advAuto="0" spid="273" grpId="5"/>
      <p:bldP build="whole" bldLvl="1" animBg="1" rev="0" advAuto="0" spid="268" grpId="1"/>
      <p:bldP build="whole" bldLvl="1" animBg="1" rev="0" advAuto="0" spid="269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一些总结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spcBef>
                <a:spcPts val="1400"/>
              </a:spcBef>
              <a:defRPr sz="6300"/>
            </a:lvl1pPr>
          </a:lstStyle>
          <a:p>
            <a:pPr/>
            <a:r>
              <a:t>一些总结</a:t>
            </a:r>
          </a:p>
        </p:txBody>
      </p:sp>
      <p:sp>
        <p:nvSpPr>
          <p:cNvPr id="27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aphicFrame>
        <p:nvGraphicFramePr>
          <p:cNvPr id="278" name="表格"/>
          <p:cNvGraphicFramePr/>
          <p:nvPr/>
        </p:nvGraphicFramePr>
        <p:xfrm>
          <a:off x="508000" y="2628900"/>
          <a:ext cx="11988800" cy="60960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3996266"/>
                <a:gridCol w="3996266"/>
                <a:gridCol w="3996266"/>
              </a:tblGrid>
              <a:tr h="1016000">
                <a:tc>
                  <a:txBody>
                    <a:bodyPr/>
                    <a:lstStyle/>
                    <a:p>
                      <a:pPr defTabSz="914400"/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</a:rPr>
                        <a:t>特点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</a:rPr>
                        <a:t>适用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016000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</a:rPr>
                        <a:t>基于orb的特征匹配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300"/>
                      </a:pPr>
                      <a:r>
                        <a:rPr sz="1900"/>
                        <a:t>计算量小，易判断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14141"/>
                          </a:solidFill>
                        </a:rPr>
                        <a:t>1.特征明显
2.情况简单
3.有基础状态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016000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</a:rPr>
                        <a:t>相邻帧间差分法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14141"/>
                          </a:solidFill>
                        </a:rPr>
                        <a:t>可以检测机器和人实时工作的情况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14141"/>
                          </a:solidFill>
                        </a:rPr>
                        <a:t>没有基础状态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016000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</a:rPr>
                        <a:t>首帧帧间差分法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14141"/>
                          </a:solidFill>
                        </a:rPr>
                        <a:t>可以检测工作前后对比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14141"/>
                          </a:solidFill>
                        </a:rPr>
                        <a:t>有基础状态，但是特征不明显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016000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</a:rPr>
                        <a:t>基于霍夫变换的直线检测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14141"/>
                          </a:solidFill>
                        </a:rPr>
                        <a:t>检测视频中动的直线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14141"/>
                          </a:solidFill>
                        </a:rPr>
                        <a:t>有直线运动的动作，做辅助检测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016000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</a:rPr>
                        <a:t>基于hsv颜色空间的颜色检测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14141"/>
                          </a:solidFill>
                        </a:rPr>
                        <a:t>检测视频中相应颜色的动作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14141"/>
                          </a:solidFill>
                        </a:rPr>
                        <a:t>颜色特征明显，场景复杂的情况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厚板线概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spcBef>
                <a:spcPts val="1400"/>
              </a:spcBef>
              <a:defRPr sz="6300"/>
            </a:lvl1pPr>
          </a:lstStyle>
          <a:p>
            <a:pPr/>
            <a:r>
              <a:t>厚板线概况</a:t>
            </a:r>
          </a:p>
        </p:txBody>
      </p:sp>
      <p:pic>
        <p:nvPicPr>
          <p:cNvPr id="138" name="173dayOriginal.jpg" descr="173dayOrigina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37364" y="3777565"/>
            <a:ext cx="8130072" cy="4573167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90500" dist="101600" dir="5400000">
              <a:srgbClr val="000000">
                <a:alpha val="40000"/>
              </a:srgbClr>
            </a:outerShdw>
          </a:effectLst>
        </p:spPr>
      </p:pic>
      <p:grpSp>
        <p:nvGrpSpPr>
          <p:cNvPr id="142" name="成组"/>
          <p:cNvGrpSpPr/>
          <p:nvPr/>
        </p:nvGrpSpPr>
        <p:grpSpPr>
          <a:xfrm>
            <a:off x="5519821" y="3003068"/>
            <a:ext cx="2497486" cy="2216195"/>
            <a:chOff x="0" y="0"/>
            <a:chExt cx="2497484" cy="2216194"/>
          </a:xfrm>
        </p:grpSpPr>
        <p:sp>
          <p:nvSpPr>
            <p:cNvPr id="139" name="矩形"/>
            <p:cNvSpPr/>
            <p:nvPr/>
          </p:nvSpPr>
          <p:spPr>
            <a:xfrm>
              <a:off x="0" y="869001"/>
              <a:ext cx="2497485" cy="1347194"/>
            </a:xfrm>
            <a:prstGeom prst="rect">
              <a:avLst/>
            </a:prstGeom>
            <a:noFill/>
            <a:ln w="50800" cap="flat">
              <a:solidFill>
                <a:srgbClr val="C94A3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40" name="线条"/>
            <p:cNvSpPr/>
            <p:nvPr/>
          </p:nvSpPr>
          <p:spPr>
            <a:xfrm flipV="1">
              <a:off x="1248742" y="547207"/>
              <a:ext cx="1" cy="309095"/>
            </a:xfrm>
            <a:prstGeom prst="line">
              <a:avLst/>
            </a:prstGeom>
            <a:noFill/>
            <a:ln w="38100" cap="flat">
              <a:solidFill>
                <a:srgbClr val="C94A3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41" name="M5000冲床"/>
            <p:cNvSpPr txBox="1"/>
            <p:nvPr/>
          </p:nvSpPr>
          <p:spPr>
            <a:xfrm>
              <a:off x="437852" y="0"/>
              <a:ext cx="1621781" cy="5270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M5000冲床</a:t>
              </a:r>
            </a:p>
          </p:txBody>
        </p:sp>
      </p:grpSp>
      <p:grpSp>
        <p:nvGrpSpPr>
          <p:cNvPr id="146" name="成组"/>
          <p:cNvGrpSpPr/>
          <p:nvPr/>
        </p:nvGrpSpPr>
        <p:grpSpPr>
          <a:xfrm>
            <a:off x="5253121" y="3006266"/>
            <a:ext cx="3733801" cy="3550218"/>
            <a:chOff x="0" y="0"/>
            <a:chExt cx="3733800" cy="3550216"/>
          </a:xfrm>
        </p:grpSpPr>
        <p:sp>
          <p:nvSpPr>
            <p:cNvPr id="143" name="矩形"/>
            <p:cNvSpPr/>
            <p:nvPr/>
          </p:nvSpPr>
          <p:spPr>
            <a:xfrm>
              <a:off x="0" y="1044099"/>
              <a:ext cx="3594100" cy="2506118"/>
            </a:xfrm>
            <a:prstGeom prst="rect">
              <a:avLst/>
            </a:prstGeom>
            <a:noFill/>
            <a:ln w="50800" cap="flat">
              <a:solidFill>
                <a:srgbClr val="F3DD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44" name="线条"/>
            <p:cNvSpPr/>
            <p:nvPr/>
          </p:nvSpPr>
          <p:spPr>
            <a:xfrm flipV="1">
              <a:off x="3219450" y="571432"/>
              <a:ext cx="1" cy="484872"/>
            </a:xfrm>
            <a:prstGeom prst="line">
              <a:avLst/>
            </a:prstGeom>
            <a:noFill/>
            <a:ln w="38100" cap="flat">
              <a:solidFill>
                <a:srgbClr val="F4DC3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45" name="机器人"/>
            <p:cNvSpPr txBox="1"/>
            <p:nvPr/>
          </p:nvSpPr>
          <p:spPr>
            <a:xfrm>
              <a:off x="2705100" y="0"/>
              <a:ext cx="102870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机器人</a:t>
              </a:r>
            </a:p>
          </p:txBody>
        </p:sp>
      </p:grpSp>
      <p:sp>
        <p:nvSpPr>
          <p:cNvPr id="147" name="摄像头1：173"/>
          <p:cNvSpPr txBox="1"/>
          <p:nvPr/>
        </p:nvSpPr>
        <p:spPr>
          <a:xfrm>
            <a:off x="802216" y="2714259"/>
            <a:ext cx="2256368" cy="527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Clr>
                <a:srgbClr val="929292"/>
              </a:buClr>
              <a:buSzPct val="60000"/>
              <a:buFont typeface="Zapf Dingbats"/>
              <a:buChar char="❖"/>
            </a:lvl1pPr>
          </a:lstStyle>
          <a:p>
            <a:pPr/>
            <a:r>
              <a:t>摄像头1：173</a:t>
            </a:r>
          </a:p>
        </p:txBody>
      </p:sp>
      <p:sp>
        <p:nvSpPr>
          <p:cNvPr id="148" name="幻灯片编号"/>
          <p:cNvSpPr txBox="1"/>
          <p:nvPr>
            <p:ph type="sldNum" sz="quarter" idx="2"/>
          </p:nvPr>
        </p:nvSpPr>
        <p:spPr>
          <a:xfrm>
            <a:off x="6381749" y="9258300"/>
            <a:ext cx="228601" cy="406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xit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0" dur="1000" fill="hold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xit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5" dur="1000" fill="hold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xit" nodeType="click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0" dur="1000" fill="hold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6" grpId="3"/>
      <p:bldP build="whole" bldLvl="1" animBg="1" rev="0" advAuto="0" spid="142" grpId="4"/>
      <p:bldP build="whole" bldLvl="1" animBg="1" rev="0" advAuto="0" spid="138" grpId="1"/>
      <p:bldP build="whole" bldLvl="1" animBg="1" rev="0" advAuto="0" spid="146" grpId="5"/>
      <p:bldP build="whole" bldLvl="1" animBg="1" rev="0" advAuto="0" spid="138" grpId="6"/>
      <p:bldP build="whole" bldLvl="1" animBg="1" rev="0" advAuto="0" spid="142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厚板线概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spcBef>
                <a:spcPts val="1400"/>
              </a:spcBef>
              <a:defRPr sz="6300"/>
            </a:lvl1pPr>
          </a:lstStyle>
          <a:p>
            <a:pPr/>
            <a:r>
              <a:t>厚板线概况</a:t>
            </a:r>
          </a:p>
        </p:txBody>
      </p:sp>
      <p:sp>
        <p:nvSpPr>
          <p:cNvPr id="151" name="摄像头2：171"/>
          <p:cNvSpPr txBox="1"/>
          <p:nvPr/>
        </p:nvSpPr>
        <p:spPr>
          <a:xfrm>
            <a:off x="802216" y="2714259"/>
            <a:ext cx="2256368" cy="527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Clr>
                <a:srgbClr val="929292"/>
              </a:buClr>
              <a:buSzPct val="60000"/>
              <a:buFont typeface="Zapf Dingbats"/>
              <a:buChar char="❖"/>
            </a:lvl1pPr>
          </a:lstStyle>
          <a:p>
            <a:pPr/>
            <a:r>
              <a:t>摄像头2：171</a:t>
            </a:r>
          </a:p>
        </p:txBody>
      </p:sp>
      <p:pic>
        <p:nvPicPr>
          <p:cNvPr id="152" name="ppeb_work-0002.png" descr="ppeb_work-00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37363" y="3936315"/>
            <a:ext cx="8130074" cy="4573167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90500" dist="101600" dir="5400000">
              <a:srgbClr val="000000">
                <a:alpha val="40000"/>
              </a:srgbClr>
            </a:outerShdw>
          </a:effectLst>
        </p:spPr>
      </p:pic>
      <p:grpSp>
        <p:nvGrpSpPr>
          <p:cNvPr id="156" name="成组"/>
          <p:cNvGrpSpPr/>
          <p:nvPr/>
        </p:nvGrpSpPr>
        <p:grpSpPr>
          <a:xfrm>
            <a:off x="364331" y="4445000"/>
            <a:ext cx="5708155" cy="1972519"/>
            <a:chOff x="0" y="0"/>
            <a:chExt cx="5708153" cy="1972518"/>
          </a:xfrm>
        </p:grpSpPr>
        <p:sp>
          <p:nvSpPr>
            <p:cNvPr id="153" name="矩形"/>
            <p:cNvSpPr/>
            <p:nvPr/>
          </p:nvSpPr>
          <p:spPr>
            <a:xfrm>
              <a:off x="3051968" y="0"/>
              <a:ext cx="2656186" cy="1972519"/>
            </a:xfrm>
            <a:prstGeom prst="rect">
              <a:avLst/>
            </a:prstGeom>
            <a:noFill/>
            <a:ln w="50800" cap="flat">
              <a:solidFill>
                <a:srgbClr val="FF93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54" name="线条"/>
            <p:cNvSpPr/>
            <p:nvPr/>
          </p:nvSpPr>
          <p:spPr>
            <a:xfrm>
              <a:off x="1741008" y="986259"/>
              <a:ext cx="1321232" cy="1"/>
            </a:xfrm>
            <a:prstGeom prst="line">
              <a:avLst/>
            </a:prstGeom>
            <a:noFill/>
            <a:ln w="50800" cap="flat">
              <a:solidFill>
                <a:srgbClr val="FF93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55" name="折弯机ppeb"/>
            <p:cNvSpPr txBox="1"/>
            <p:nvPr/>
          </p:nvSpPr>
          <p:spPr>
            <a:xfrm>
              <a:off x="-1" y="722710"/>
              <a:ext cx="1709739" cy="5270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折弯机ppeb</a:t>
              </a:r>
            </a:p>
          </p:txBody>
        </p:sp>
      </p:grpSp>
      <p:grpSp>
        <p:nvGrpSpPr>
          <p:cNvPr id="160" name="成组"/>
          <p:cNvGrpSpPr/>
          <p:nvPr/>
        </p:nvGrpSpPr>
        <p:grpSpPr>
          <a:xfrm>
            <a:off x="7620000" y="4572000"/>
            <a:ext cx="4987132" cy="1480642"/>
            <a:chOff x="0" y="0"/>
            <a:chExt cx="4987131" cy="1480641"/>
          </a:xfrm>
        </p:grpSpPr>
        <p:sp>
          <p:nvSpPr>
            <p:cNvPr id="157" name="矩形"/>
            <p:cNvSpPr/>
            <p:nvPr/>
          </p:nvSpPr>
          <p:spPr>
            <a:xfrm>
              <a:off x="0" y="0"/>
              <a:ext cx="1768575" cy="1480642"/>
            </a:xfrm>
            <a:prstGeom prst="rect">
              <a:avLst/>
            </a:prstGeom>
            <a:noFill/>
            <a:ln w="50800" cap="flat">
              <a:solidFill>
                <a:srgbClr val="FF93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58" name="线条"/>
            <p:cNvSpPr/>
            <p:nvPr/>
          </p:nvSpPr>
          <p:spPr>
            <a:xfrm>
              <a:off x="1749739" y="740320"/>
              <a:ext cx="1513501" cy="1"/>
            </a:xfrm>
            <a:prstGeom prst="line">
              <a:avLst/>
            </a:prstGeom>
            <a:noFill/>
            <a:ln w="50800" cap="flat">
              <a:solidFill>
                <a:srgbClr val="FF93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59" name="折弯机ppec"/>
            <p:cNvSpPr txBox="1"/>
            <p:nvPr/>
          </p:nvSpPr>
          <p:spPr>
            <a:xfrm>
              <a:off x="3310731" y="476772"/>
              <a:ext cx="1676401" cy="5270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折弯机ppec</a:t>
              </a:r>
            </a:p>
          </p:txBody>
        </p:sp>
      </p:grpSp>
      <p:grpSp>
        <p:nvGrpSpPr>
          <p:cNvPr id="164" name="成组"/>
          <p:cNvGrpSpPr/>
          <p:nvPr/>
        </p:nvGrpSpPr>
        <p:grpSpPr>
          <a:xfrm>
            <a:off x="4875585" y="5359400"/>
            <a:ext cx="1940323" cy="4004519"/>
            <a:chOff x="0" y="0"/>
            <a:chExt cx="1940321" cy="4004518"/>
          </a:xfrm>
        </p:grpSpPr>
        <p:sp>
          <p:nvSpPr>
            <p:cNvPr id="161" name="矩形"/>
            <p:cNvSpPr/>
            <p:nvPr/>
          </p:nvSpPr>
          <p:spPr>
            <a:xfrm>
              <a:off x="0" y="0"/>
              <a:ext cx="1940322" cy="2540596"/>
            </a:xfrm>
            <a:prstGeom prst="rect">
              <a:avLst/>
            </a:prstGeom>
            <a:noFill/>
            <a:ln w="508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62" name="线条"/>
            <p:cNvSpPr/>
            <p:nvPr/>
          </p:nvSpPr>
          <p:spPr>
            <a:xfrm flipV="1">
              <a:off x="970160" y="2540000"/>
              <a:ext cx="1" cy="943123"/>
            </a:xfrm>
            <a:prstGeom prst="line">
              <a:avLst/>
            </a:prstGeom>
            <a:noFill/>
            <a:ln w="508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63" name="机器人"/>
            <p:cNvSpPr txBox="1"/>
            <p:nvPr/>
          </p:nvSpPr>
          <p:spPr>
            <a:xfrm>
              <a:off x="455810" y="3483818"/>
              <a:ext cx="102870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机器人</a:t>
              </a:r>
            </a:p>
          </p:txBody>
        </p:sp>
      </p:grpSp>
      <p:grpSp>
        <p:nvGrpSpPr>
          <p:cNvPr id="168" name="成组"/>
          <p:cNvGrpSpPr/>
          <p:nvPr/>
        </p:nvGrpSpPr>
        <p:grpSpPr>
          <a:xfrm>
            <a:off x="8559800" y="5441205"/>
            <a:ext cx="1819375" cy="3922714"/>
            <a:chOff x="0" y="0"/>
            <a:chExt cx="1819374" cy="3922712"/>
          </a:xfrm>
        </p:grpSpPr>
        <p:sp>
          <p:nvSpPr>
            <p:cNvPr id="165" name="线条"/>
            <p:cNvSpPr/>
            <p:nvPr/>
          </p:nvSpPr>
          <p:spPr>
            <a:xfrm flipV="1">
              <a:off x="909687" y="1721594"/>
              <a:ext cx="1" cy="1696550"/>
            </a:xfrm>
            <a:prstGeom prst="line">
              <a:avLst/>
            </a:prstGeom>
            <a:noFill/>
            <a:ln w="508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66" name="矩形"/>
            <p:cNvSpPr/>
            <p:nvPr/>
          </p:nvSpPr>
          <p:spPr>
            <a:xfrm>
              <a:off x="0" y="0"/>
              <a:ext cx="1819375" cy="1708692"/>
            </a:xfrm>
            <a:prstGeom prst="rect">
              <a:avLst/>
            </a:prstGeom>
            <a:noFill/>
            <a:ln w="508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67" name="机器人"/>
            <p:cNvSpPr txBox="1"/>
            <p:nvPr/>
          </p:nvSpPr>
          <p:spPr>
            <a:xfrm>
              <a:off x="395337" y="3402012"/>
              <a:ext cx="102870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机器人</a:t>
              </a:r>
            </a:p>
          </p:txBody>
        </p:sp>
      </p:grpSp>
      <p:sp>
        <p:nvSpPr>
          <p:cNvPr id="169" name="幻灯片编号"/>
          <p:cNvSpPr txBox="1"/>
          <p:nvPr>
            <p:ph type="sldNum" sz="quarter" idx="2"/>
          </p:nvPr>
        </p:nvSpPr>
        <p:spPr>
          <a:xfrm>
            <a:off x="6381749" y="9258300"/>
            <a:ext cx="228601" cy="406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0" grpId="2"/>
      <p:bldP build="whole" bldLvl="1" animBg="1" rev="0" advAuto="0" spid="156" grpId="1"/>
      <p:bldP build="whole" bldLvl="1" animBg="1" rev="0" advAuto="0" spid="164" grpId="3"/>
      <p:bldP build="whole" bldLvl="1" animBg="1" rev="0" advAuto="0" spid="168" grpId="4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项目目标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项目目标</a:t>
            </a:r>
          </a:p>
        </p:txBody>
      </p:sp>
      <p:sp>
        <p:nvSpPr>
          <p:cNvPr id="172" name="识别出机器不动的原因：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 sz="2600" u="sng"/>
            </a:pPr>
            <a:r>
              <a:t>识别出机器不动的原因：</a:t>
            </a:r>
          </a:p>
          <a:p>
            <a:pPr/>
            <a:r>
              <a:t>机器静止时车间发生的事情</a:t>
            </a:r>
          </a:p>
        </p:txBody>
      </p:sp>
      <p:sp>
        <p:nvSpPr>
          <p:cNvPr id="173" name="幻灯片编号"/>
          <p:cNvSpPr txBox="1"/>
          <p:nvPr>
            <p:ph type="sldNum" sz="quarter" idx="2"/>
          </p:nvPr>
        </p:nvSpPr>
        <p:spPr>
          <a:xfrm>
            <a:off x="6381749" y="9258300"/>
            <a:ext cx="228601" cy="406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4" name="机器静止…"/>
          <p:cNvSpPr txBox="1"/>
          <p:nvPr/>
        </p:nvSpPr>
        <p:spPr>
          <a:xfrm>
            <a:off x="7879003" y="2184400"/>
            <a:ext cx="3856568" cy="2319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marL="313266" indent="-313266" algn="l">
              <a:buClr>
                <a:srgbClr val="929292"/>
              </a:buClr>
              <a:buSzPct val="60000"/>
              <a:buFont typeface="Zapf Dingbats"/>
              <a:buChar char="❖"/>
            </a:pPr>
            <a:r>
              <a:t>机器静止</a:t>
            </a:r>
          </a:p>
          <a:p>
            <a:pPr marL="313266" indent="-313266" algn="l">
              <a:buClr>
                <a:srgbClr val="929292"/>
              </a:buClr>
              <a:buSzPct val="60000"/>
              <a:buFont typeface="Zapf Dingbats"/>
              <a:buChar char="❖"/>
            </a:pPr>
            <a:r>
              <a:t>待料（拖车和黑线）</a:t>
            </a:r>
          </a:p>
          <a:p>
            <a:pPr marL="313266" indent="-313266" algn="l">
              <a:buClr>
                <a:srgbClr val="929292"/>
              </a:buClr>
              <a:buSzPct val="60000"/>
              <a:buFont typeface="Zapf Dingbats"/>
              <a:buChar char="❖"/>
            </a:pPr>
            <a:r>
              <a:t>修理机器（调整和修理）</a:t>
            </a:r>
          </a:p>
          <a:p>
            <a:pPr marL="313266" indent="-313266" algn="l">
              <a:buClr>
                <a:srgbClr val="929292"/>
              </a:buClr>
              <a:buSzPct val="60000"/>
              <a:buFont typeface="Zapf Dingbats"/>
              <a:buChar char="❖"/>
            </a:pPr>
            <a:r>
              <a:t>切换材料</a:t>
            </a:r>
          </a:p>
          <a:p>
            <a:pPr marL="313266" indent="-313266" algn="l">
              <a:buClr>
                <a:srgbClr val="929292"/>
              </a:buClr>
              <a:buSzPct val="60000"/>
              <a:buFont typeface="Zapf Dingbats"/>
              <a:buChar char="❖"/>
            </a:pPr>
            <a:r>
              <a:t>调整角度</a:t>
            </a:r>
          </a:p>
          <a:p>
            <a:pPr algn="l"/>
          </a:p>
          <a:p>
            <a:pPr algn="l"/>
          </a:p>
          <a:p>
            <a:pPr algn="l"/>
          </a:p>
          <a:p>
            <a:pPr algn="l"/>
          </a:p>
          <a:p>
            <a:pPr algn="l"/>
          </a:p>
          <a:p>
            <a:pPr algn="l"/>
          </a:p>
          <a:p>
            <a:pPr algn="l"/>
          </a:p>
          <a:p>
            <a:pPr algn="l"/>
          </a:p>
          <a:p>
            <a:pPr algn="l"/>
          </a:p>
          <a:p>
            <a:pPr marL="313266" indent="-313266" algn="l">
              <a:buClr>
                <a:srgbClr val="929292"/>
              </a:buClr>
              <a:buSzPct val="60000"/>
              <a:buFont typeface="Zapf Dingbats"/>
              <a:buChar char="❖"/>
            </a:pPr>
          </a:p>
          <a:p>
            <a:pPr marL="313266" indent="-313266" algn="l">
              <a:buClr>
                <a:srgbClr val="929292"/>
              </a:buClr>
              <a:buSzPct val="60000"/>
              <a:buFont typeface="Zapf Dingbats"/>
              <a:buChar char="❖"/>
            </a:pPr>
          </a:p>
        </p:txBody>
      </p:sp>
      <p:sp>
        <p:nvSpPr>
          <p:cNvPr id="175" name="线条"/>
          <p:cNvSpPr/>
          <p:nvPr/>
        </p:nvSpPr>
        <p:spPr>
          <a:xfrm>
            <a:off x="7538374" y="4889500"/>
            <a:ext cx="4537826" cy="0"/>
          </a:xfrm>
          <a:prstGeom prst="line">
            <a:avLst/>
          </a:prstGeom>
          <a:ln w="254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76" name="帧间差分法（相邻和首帧）…"/>
          <p:cNvSpPr txBox="1"/>
          <p:nvPr/>
        </p:nvSpPr>
        <p:spPr>
          <a:xfrm>
            <a:off x="7863416" y="5275014"/>
            <a:ext cx="4161368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>
              <a:buClr>
                <a:srgbClr val="929292"/>
              </a:buClr>
              <a:buSzPct val="60000"/>
              <a:buFont typeface="Zapf Dingbats"/>
              <a:buChar char="❖"/>
            </a:pPr>
            <a:r>
              <a:t>帧间差分法（相邻和首帧）</a:t>
            </a:r>
          </a:p>
          <a:p>
            <a:pPr marL="313266" indent="-313266" algn="l">
              <a:buClr>
                <a:srgbClr val="929292"/>
              </a:buClr>
              <a:buSzPct val="60000"/>
              <a:buFont typeface="Zapf Dingbats"/>
              <a:buChar char="❖"/>
            </a:pPr>
            <a:r>
              <a:t>基于颜色空间的检测</a:t>
            </a:r>
          </a:p>
          <a:p>
            <a:pPr marL="313266" indent="-313266" algn="l">
              <a:buClr>
                <a:srgbClr val="929292"/>
              </a:buClr>
              <a:buSzPct val="60000"/>
              <a:buFont typeface="Zapf Dingbats"/>
              <a:buChar char="❖"/>
            </a:pPr>
            <a:r>
              <a:t>直线检测</a:t>
            </a:r>
          </a:p>
          <a:p>
            <a:pPr marL="313266" indent="-313266" algn="l">
              <a:buClr>
                <a:srgbClr val="929292"/>
              </a:buClr>
              <a:buSzPct val="60000"/>
              <a:buFont typeface="Zapf Dingbats"/>
              <a:buChar char="❖"/>
            </a:pPr>
            <a:r>
              <a:t>特征匹配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6" grpId="4"/>
      <p:bldP build="whole" bldLvl="1" animBg="1" rev="0" advAuto="0" spid="175" grpId="3"/>
      <p:bldP build="whole" bldLvl="1" animBg="1" rev="0" advAuto="0" spid="174" grpId="2"/>
      <p:bldP build="whole" bldLvl="1" animBg="1" rev="0" advAuto="0" spid="17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机器工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spcBef>
                <a:spcPts val="1400"/>
              </a:spcBef>
              <a:defRPr sz="6300"/>
            </a:lvl1pPr>
          </a:lstStyle>
          <a:p>
            <a:pPr/>
            <a:r>
              <a:t>机器工作</a:t>
            </a:r>
          </a:p>
        </p:txBody>
      </p:sp>
      <p:sp>
        <p:nvSpPr>
          <p:cNvPr id="179" name="幻灯片编号"/>
          <p:cNvSpPr txBox="1"/>
          <p:nvPr>
            <p:ph type="sldNum" sz="quarter" idx="2"/>
          </p:nvPr>
        </p:nvSpPr>
        <p:spPr>
          <a:xfrm>
            <a:off x="6381749" y="9258300"/>
            <a:ext cx="228601" cy="406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0" name="173白天工作.gif" descr="173白天工作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9419" y="3308350"/>
            <a:ext cx="5554362" cy="312432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pic>
        <p:nvPicPr>
          <p:cNvPr id="181" name="173晚上工作.gif" descr="173晚上工作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51019" y="3314636"/>
            <a:ext cx="5554362" cy="312432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sp>
        <p:nvSpPr>
          <p:cNvPr id="182" name="白天工作状态"/>
          <p:cNvSpPr txBox="1"/>
          <p:nvPr/>
        </p:nvSpPr>
        <p:spPr>
          <a:xfrm>
            <a:off x="2305050" y="6521531"/>
            <a:ext cx="19431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白天工作状态</a:t>
            </a:r>
          </a:p>
        </p:txBody>
      </p:sp>
      <p:sp>
        <p:nvSpPr>
          <p:cNvPr id="183" name="夜晚动作状态"/>
          <p:cNvSpPr txBox="1"/>
          <p:nvPr/>
        </p:nvSpPr>
        <p:spPr>
          <a:xfrm>
            <a:off x="8756650" y="6521531"/>
            <a:ext cx="19431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夜晚动作状态</a:t>
            </a:r>
          </a:p>
        </p:txBody>
      </p:sp>
      <p:sp>
        <p:nvSpPr>
          <p:cNvPr id="184" name="识别机器人位置:"/>
          <p:cNvSpPr txBox="1"/>
          <p:nvPr/>
        </p:nvSpPr>
        <p:spPr>
          <a:xfrm>
            <a:off x="442054" y="2479651"/>
            <a:ext cx="2637368" cy="527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Clr>
                <a:srgbClr val="929292"/>
              </a:buClr>
              <a:buSzPct val="60000"/>
              <a:buFont typeface="Zapf Dingbats"/>
              <a:buChar char="❖"/>
            </a:lvl1pPr>
          </a:lstStyle>
          <a:p>
            <a:pPr/>
            <a:r>
              <a:t>识别机器人位置:</a:t>
            </a:r>
          </a:p>
        </p:txBody>
      </p:sp>
      <p:sp>
        <p:nvSpPr>
          <p:cNvPr id="185" name="矩形"/>
          <p:cNvSpPr/>
          <p:nvPr/>
        </p:nvSpPr>
        <p:spPr>
          <a:xfrm>
            <a:off x="1257300" y="4429734"/>
            <a:ext cx="780505" cy="590650"/>
          </a:xfrm>
          <a:prstGeom prst="rect">
            <a:avLst/>
          </a:prstGeom>
          <a:ln w="508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86" name="矩形"/>
          <p:cNvSpPr/>
          <p:nvPr/>
        </p:nvSpPr>
        <p:spPr>
          <a:xfrm>
            <a:off x="7708900" y="4429734"/>
            <a:ext cx="780505" cy="590650"/>
          </a:xfrm>
          <a:prstGeom prst="rect">
            <a:avLst/>
          </a:prstGeom>
          <a:ln w="508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87" name="矩形"/>
          <p:cNvSpPr/>
          <p:nvPr/>
        </p:nvSpPr>
        <p:spPr>
          <a:xfrm>
            <a:off x="2603298" y="3429822"/>
            <a:ext cx="2052261" cy="1681188"/>
          </a:xfrm>
          <a:prstGeom prst="rect">
            <a:avLst/>
          </a:prstGeom>
          <a:ln w="38100">
            <a:solidFill>
              <a:srgbClr val="FFFB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88" name="矩形"/>
          <p:cNvSpPr/>
          <p:nvPr/>
        </p:nvSpPr>
        <p:spPr>
          <a:xfrm>
            <a:off x="9129485" y="4116327"/>
            <a:ext cx="1343328" cy="994683"/>
          </a:xfrm>
          <a:prstGeom prst="rect">
            <a:avLst/>
          </a:prstGeom>
          <a:ln w="38100">
            <a:solidFill>
              <a:srgbClr val="FFFB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89" name="矩形"/>
          <p:cNvSpPr/>
          <p:nvPr/>
        </p:nvSpPr>
        <p:spPr>
          <a:xfrm>
            <a:off x="2783920" y="3209673"/>
            <a:ext cx="1691016" cy="1270001"/>
          </a:xfrm>
          <a:prstGeom prst="rect">
            <a:avLst/>
          </a:prstGeom>
          <a:ln w="38100">
            <a:solidFill>
              <a:srgbClr val="009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90" name="矩形"/>
          <p:cNvSpPr/>
          <p:nvPr/>
        </p:nvSpPr>
        <p:spPr>
          <a:xfrm>
            <a:off x="9310107" y="3209673"/>
            <a:ext cx="1691016" cy="1270001"/>
          </a:xfrm>
          <a:prstGeom prst="rect">
            <a:avLst/>
          </a:prstGeom>
          <a:ln w="38100">
            <a:solidFill>
              <a:srgbClr val="009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grpSp>
        <p:nvGrpSpPr>
          <p:cNvPr id="196" name="成组"/>
          <p:cNvGrpSpPr/>
          <p:nvPr/>
        </p:nvGrpSpPr>
        <p:grpSpPr>
          <a:xfrm>
            <a:off x="3359728" y="7429294"/>
            <a:ext cx="6285344" cy="1374742"/>
            <a:chOff x="0" y="-1524"/>
            <a:chExt cx="6285342" cy="1374740"/>
          </a:xfrm>
        </p:grpSpPr>
        <p:sp>
          <p:nvSpPr>
            <p:cNvPr id="191" name="判断机器处于哪种工作状态…"/>
            <p:cNvSpPr txBox="1"/>
            <p:nvPr/>
          </p:nvSpPr>
          <p:spPr>
            <a:xfrm>
              <a:off x="0" y="-1525"/>
              <a:ext cx="6285343" cy="13747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L="440266" indent="-440266" algn="l">
                <a:buSzPct val="100000"/>
                <a:buAutoNum type="ea1ChsPeriod" startAt="1"/>
              </a:pPr>
              <a:r>
                <a:t>判断</a:t>
              </a:r>
              <a:r>
                <a:rPr b="1" u="sng"/>
                <a:t>机器处于哪种工作状态</a:t>
              </a:r>
            </a:p>
            <a:p>
              <a:pPr marL="440266" indent="-440266" algn="l">
                <a:buSzPct val="100000"/>
                <a:buAutoNum type="ea1ChsPeriod" startAt="1"/>
              </a:pPr>
              <a:r>
                <a:t>判断机器是否工作：白天：</a:t>
              </a:r>
              <a:r>
                <a:rPr>
                  <a:solidFill>
                    <a:srgbClr val="000000"/>
                  </a:solidFill>
                </a:rPr>
                <a:t>机器人</a:t>
              </a:r>
              <a:r>
                <a:t>+M5000</a:t>
              </a:r>
            </a:p>
            <a:p>
              <a:pPr lvl="2" algn="l"/>
              <a:r>
                <a:t>                                          夜晚：工人+M5000</a:t>
              </a:r>
            </a:p>
          </p:txBody>
        </p:sp>
        <p:sp>
          <p:nvSpPr>
            <p:cNvPr id="192" name="矩形"/>
            <p:cNvSpPr/>
            <p:nvPr/>
          </p:nvSpPr>
          <p:spPr>
            <a:xfrm>
              <a:off x="4118958" y="501696"/>
              <a:ext cx="962329" cy="368301"/>
            </a:xfrm>
            <a:prstGeom prst="rect">
              <a:avLst/>
            </a:prstGeom>
            <a:noFill/>
            <a:ln w="38100" cap="flat">
              <a:solidFill>
                <a:srgbClr val="D7C90E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93" name="矩形"/>
            <p:cNvSpPr/>
            <p:nvPr/>
          </p:nvSpPr>
          <p:spPr>
            <a:xfrm>
              <a:off x="4118958" y="951236"/>
              <a:ext cx="674059" cy="368301"/>
            </a:xfrm>
            <a:prstGeom prst="rect">
              <a:avLst/>
            </a:prstGeom>
            <a:noFill/>
            <a:ln w="38100" cap="flat">
              <a:solidFill>
                <a:srgbClr val="D7C90E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94" name="矩形"/>
            <p:cNvSpPr/>
            <p:nvPr/>
          </p:nvSpPr>
          <p:spPr>
            <a:xfrm>
              <a:off x="5215593" y="500386"/>
              <a:ext cx="962328" cy="370921"/>
            </a:xfrm>
            <a:prstGeom prst="rect">
              <a:avLst/>
            </a:prstGeom>
            <a:noFill/>
            <a:ln w="38100" cap="flat">
              <a:solidFill>
                <a:srgbClr val="0096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95" name="矩形"/>
            <p:cNvSpPr/>
            <p:nvPr/>
          </p:nvSpPr>
          <p:spPr>
            <a:xfrm>
              <a:off x="4929742" y="949926"/>
              <a:ext cx="962329" cy="370921"/>
            </a:xfrm>
            <a:prstGeom prst="rect">
              <a:avLst/>
            </a:prstGeom>
            <a:noFill/>
            <a:ln w="38100" cap="flat">
              <a:solidFill>
                <a:srgbClr val="0096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8" grpId="5"/>
      <p:bldP build="whole" bldLvl="1" animBg="1" rev="0" advAuto="0" spid="190" grpId="6"/>
      <p:bldP build="whole" bldLvl="1" animBg="1" rev="0" advAuto="0" spid="189" grpId="4"/>
      <p:bldP build="whole" bldLvl="1" animBg="1" rev="0" advAuto="0" spid="186" grpId="2"/>
      <p:bldP build="whole" bldLvl="1" animBg="1" rev="0" advAuto="0" spid="187" grpId="3"/>
      <p:bldP build="whole" bldLvl="1" animBg="1" rev="0" advAuto="0" spid="196" grpId="7"/>
      <p:bldP build="whole" bldLvl="1" animBg="1" rev="0" advAuto="0" spid="18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机器工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spcBef>
                <a:spcPts val="1400"/>
              </a:spcBef>
              <a:defRPr sz="6300"/>
            </a:lvl1pPr>
          </a:lstStyle>
          <a:p>
            <a:pPr/>
            <a:r>
              <a:t>机器工作</a:t>
            </a:r>
          </a:p>
        </p:txBody>
      </p:sp>
      <p:sp>
        <p:nvSpPr>
          <p:cNvPr id="199" name="幻灯片编号"/>
          <p:cNvSpPr txBox="1"/>
          <p:nvPr>
            <p:ph type="sldNum" sz="quarter" idx="2"/>
          </p:nvPr>
        </p:nvSpPr>
        <p:spPr>
          <a:xfrm>
            <a:off x="6381749" y="9258300"/>
            <a:ext cx="228601" cy="406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0" name="173白天工作.gif" descr="173白天工作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9419" y="2976010"/>
            <a:ext cx="5554362" cy="312432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pic>
        <p:nvPicPr>
          <p:cNvPr id="201" name="173晚上工作.gif" descr="173晚上工作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9419" y="6315106"/>
            <a:ext cx="5554362" cy="312432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sp>
        <p:nvSpPr>
          <p:cNvPr id="202" name="白天工作状态"/>
          <p:cNvSpPr txBox="1"/>
          <p:nvPr/>
        </p:nvSpPr>
        <p:spPr>
          <a:xfrm>
            <a:off x="789187" y="3227222"/>
            <a:ext cx="19431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/>
            <a:r>
              <a:t>白天工作状态</a:t>
            </a:r>
          </a:p>
        </p:txBody>
      </p:sp>
      <p:sp>
        <p:nvSpPr>
          <p:cNvPr id="203" name="夜晚动作状态"/>
          <p:cNvSpPr txBox="1"/>
          <p:nvPr/>
        </p:nvSpPr>
        <p:spPr>
          <a:xfrm>
            <a:off x="751087" y="6704398"/>
            <a:ext cx="2019301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500">
                <a:solidFill>
                  <a:srgbClr val="FFFFFF"/>
                </a:solidFill>
              </a:defRPr>
            </a:lvl1pPr>
          </a:lstStyle>
          <a:p>
            <a:pPr/>
            <a:r>
              <a:t>夜晚动作状态</a:t>
            </a:r>
          </a:p>
        </p:txBody>
      </p:sp>
      <p:sp>
        <p:nvSpPr>
          <p:cNvPr id="204" name="识别机器人位置:"/>
          <p:cNvSpPr txBox="1"/>
          <p:nvPr/>
        </p:nvSpPr>
        <p:spPr>
          <a:xfrm>
            <a:off x="442054" y="2327549"/>
            <a:ext cx="2637368" cy="52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Clr>
                <a:srgbClr val="929292"/>
              </a:buClr>
              <a:buSzPct val="60000"/>
              <a:buFont typeface="Zapf Dingbats"/>
              <a:buChar char="❖"/>
            </a:lvl1pPr>
          </a:lstStyle>
          <a:p>
            <a:pPr/>
            <a:r>
              <a:t>识别机器人位置:</a:t>
            </a:r>
          </a:p>
        </p:txBody>
      </p:sp>
      <p:sp>
        <p:nvSpPr>
          <p:cNvPr id="205" name="矩形"/>
          <p:cNvSpPr/>
          <p:nvPr/>
        </p:nvSpPr>
        <p:spPr>
          <a:xfrm>
            <a:off x="1370485" y="4145899"/>
            <a:ext cx="780506" cy="590650"/>
          </a:xfrm>
          <a:prstGeom prst="rect">
            <a:avLst/>
          </a:prstGeom>
          <a:ln w="508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pic>
        <p:nvPicPr>
          <p:cNvPr id="206" name="figure_1.png" descr="figure_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36007" y="6400105"/>
            <a:ext cx="5744120" cy="2395530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矩形"/>
          <p:cNvSpPr/>
          <p:nvPr/>
        </p:nvSpPr>
        <p:spPr>
          <a:xfrm>
            <a:off x="1370485" y="7581945"/>
            <a:ext cx="780506" cy="590650"/>
          </a:xfrm>
          <a:prstGeom prst="rect">
            <a:avLst/>
          </a:prstGeom>
          <a:ln w="508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08" name="使用的方法：特征匹配"/>
          <p:cNvSpPr txBox="1"/>
          <p:nvPr/>
        </p:nvSpPr>
        <p:spPr>
          <a:xfrm>
            <a:off x="6712756" y="3702050"/>
            <a:ext cx="347556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>
              <a:buSzPct val="75000"/>
              <a:buChar char="•"/>
            </a:pPr>
            <a:r>
              <a:t>使用的方法：</a:t>
            </a:r>
            <a:r>
              <a:rPr>
                <a:solidFill>
                  <a:srgbClr val="005493"/>
                </a:solidFill>
                <a:latin typeface="Heiti SC Medium"/>
                <a:ea typeface="Heiti SC Medium"/>
                <a:cs typeface="Heiti SC Medium"/>
                <a:sym typeface="Heiti SC Medium"/>
              </a:rPr>
              <a:t>特征匹配</a:t>
            </a:r>
          </a:p>
        </p:txBody>
      </p:sp>
      <p:sp>
        <p:nvSpPr>
          <p:cNvPr id="209" name="静态的位置判断"/>
          <p:cNvSpPr txBox="1"/>
          <p:nvPr/>
        </p:nvSpPr>
        <p:spPr>
          <a:xfrm>
            <a:off x="6718400" y="3033687"/>
            <a:ext cx="256116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SzPct val="75000"/>
              <a:buChar char="•"/>
            </a:lvl1pPr>
          </a:lstStyle>
          <a:p>
            <a:pPr/>
            <a:r>
              <a:t>静态的位置判断</a:t>
            </a:r>
          </a:p>
        </p:txBody>
      </p:sp>
      <p:sp>
        <p:nvSpPr>
          <p:cNvPr id="210" name="1.找到相关联区域有特征点的区域…"/>
          <p:cNvSpPr txBox="1"/>
          <p:nvPr/>
        </p:nvSpPr>
        <p:spPr>
          <a:xfrm>
            <a:off x="6720526" y="4368800"/>
            <a:ext cx="5008217" cy="1378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>
              <a:buSzPct val="75000"/>
              <a:buChar char="•"/>
            </a:pPr>
            <a:r>
              <a:t>1.找到相关联区域有</a:t>
            </a:r>
            <a:r>
              <a:rPr b="1">
                <a:solidFill>
                  <a:srgbClr val="941100"/>
                </a:solidFill>
              </a:rPr>
              <a:t>特征点的区域</a:t>
            </a:r>
          </a:p>
          <a:p>
            <a:pPr algn="l"/>
            <a:r>
              <a:t>     2.计算每一帧和特征图的</a:t>
            </a:r>
            <a:r>
              <a:rPr b="1">
                <a:solidFill>
                  <a:srgbClr val="941100"/>
                </a:solidFill>
              </a:rPr>
              <a:t>orb特征</a:t>
            </a:r>
            <a:r>
              <a:t> </a:t>
            </a:r>
          </a:p>
          <a:p>
            <a:pPr algn="l"/>
            <a:r>
              <a:t>     3.拿背景图与视频每一帧</a:t>
            </a:r>
            <a:r>
              <a:rPr b="1">
                <a:solidFill>
                  <a:srgbClr val="941100"/>
                </a:solidFill>
              </a:rPr>
              <a:t>匹配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8" grpId="2"/>
      <p:bldP build="whole" bldLvl="1" animBg="1" rev="0" advAuto="0" spid="205" grpId="4"/>
      <p:bldP build="whole" bldLvl="1" animBg="1" rev="0" advAuto="0" spid="210" grpId="5"/>
      <p:bldP build="whole" bldLvl="1" animBg="1" rev="0" advAuto="0" spid="207" grpId="3"/>
      <p:bldP build="whole" bldLvl="1" animBg="1" rev="0" advAuto="0" spid="206" grpId="6"/>
      <p:bldP build="whole" bldLvl="1" animBg="1" rev="0" advAuto="0" spid="20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机器工作-机器人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spcBef>
                <a:spcPts val="1400"/>
              </a:spcBef>
              <a:defRPr sz="6300"/>
            </a:lvl1pPr>
          </a:lstStyle>
          <a:p>
            <a:pPr/>
            <a:r>
              <a:t>机器工作-机器人</a:t>
            </a:r>
          </a:p>
        </p:txBody>
      </p:sp>
      <p:sp>
        <p:nvSpPr>
          <p:cNvPr id="213" name="幻灯片编号"/>
          <p:cNvSpPr txBox="1"/>
          <p:nvPr>
            <p:ph type="sldNum" sz="quarter" idx="2"/>
          </p:nvPr>
        </p:nvSpPr>
        <p:spPr>
          <a:xfrm>
            <a:off x="6126758" y="4688990"/>
            <a:ext cx="228601" cy="406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14" name="173白天工作.gif" descr="173白天工作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8573" y="3048271"/>
            <a:ext cx="6060357" cy="340895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pic>
        <p:nvPicPr>
          <p:cNvPr id="215" name="op20_work.png" descr="op20_wo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3825" y="6878035"/>
            <a:ext cx="6369854" cy="2401379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矩形"/>
          <p:cNvSpPr/>
          <p:nvPr/>
        </p:nvSpPr>
        <p:spPr>
          <a:xfrm>
            <a:off x="2890375" y="4213847"/>
            <a:ext cx="852240" cy="520701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grpSp>
        <p:nvGrpSpPr>
          <p:cNvPr id="219" name="成组"/>
          <p:cNvGrpSpPr/>
          <p:nvPr/>
        </p:nvGrpSpPr>
        <p:grpSpPr>
          <a:xfrm>
            <a:off x="7893150" y="3404935"/>
            <a:ext cx="3779509" cy="1473387"/>
            <a:chOff x="0" y="0"/>
            <a:chExt cx="3779507" cy="1473386"/>
          </a:xfrm>
        </p:grpSpPr>
        <p:sp>
          <p:nvSpPr>
            <p:cNvPr id="217" name="特征匹配：…"/>
            <p:cNvSpPr txBox="1"/>
            <p:nvPr/>
          </p:nvSpPr>
          <p:spPr>
            <a:xfrm>
              <a:off x="3803" y="50846"/>
              <a:ext cx="3771901" cy="13716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L="313266" indent="-313266" algn="l">
                <a:buClr>
                  <a:srgbClr val="929292"/>
                </a:buClr>
                <a:buSzPct val="60000"/>
                <a:buFont typeface="Zapf Dingbats"/>
                <a:buChar char="❖"/>
              </a:pPr>
              <a:r>
                <a:t>特征匹配：</a:t>
              </a:r>
            </a:p>
            <a:p>
              <a:pPr algn="l"/>
              <a:r>
                <a:t>     1.工作状态</a:t>
              </a:r>
              <a:r>
                <a:rPr b="1">
                  <a:solidFill>
                    <a:srgbClr val="941100"/>
                  </a:solidFill>
                </a:rPr>
                <a:t>简单</a:t>
              </a:r>
              <a:r>
                <a:t>。</a:t>
              </a:r>
            </a:p>
            <a:p>
              <a:pPr algn="l"/>
              <a:r>
                <a:t>     2.有可以找到的</a:t>
              </a:r>
              <a:r>
                <a:rPr b="1">
                  <a:solidFill>
                    <a:srgbClr val="941100"/>
                  </a:solidFill>
                </a:rPr>
                <a:t>特征点</a:t>
              </a:r>
              <a:r>
                <a:t>。</a:t>
              </a:r>
            </a:p>
          </p:txBody>
        </p:sp>
        <p:sp>
          <p:nvSpPr>
            <p:cNvPr id="218" name="矩形"/>
            <p:cNvSpPr/>
            <p:nvPr/>
          </p:nvSpPr>
          <p:spPr>
            <a:xfrm>
              <a:off x="0" y="0"/>
              <a:ext cx="3779508" cy="1473387"/>
            </a:xfrm>
            <a:prstGeom prst="rect">
              <a:avLst/>
            </a:prstGeom>
            <a:noFill/>
            <a:ln w="25400" cap="flat">
              <a:solidFill>
                <a:srgbClr val="00549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  <p:sp>
        <p:nvSpPr>
          <p:cNvPr id="220" name="判断机器人是否工作：特征匹配"/>
          <p:cNvSpPr txBox="1"/>
          <p:nvPr/>
        </p:nvSpPr>
        <p:spPr>
          <a:xfrm>
            <a:off x="7283121" y="5416550"/>
            <a:ext cx="4694767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>
              <a:buClr>
                <a:srgbClr val="929292"/>
              </a:buClr>
              <a:buSzPct val="60000"/>
              <a:buFont typeface="Zapf Dingbats"/>
              <a:buChar char="❖"/>
            </a:pPr>
            <a:r>
              <a:t>判断机器人是否工作：</a:t>
            </a:r>
            <a:r>
              <a:rPr b="1">
                <a:solidFill>
                  <a:srgbClr val="005493"/>
                </a:solidFill>
              </a:rPr>
              <a:t>特征匹配</a:t>
            </a:r>
          </a:p>
        </p:txBody>
      </p:sp>
      <p:sp>
        <p:nvSpPr>
          <p:cNvPr id="221" name="选匹配区域：…"/>
          <p:cNvSpPr txBox="1"/>
          <p:nvPr/>
        </p:nvSpPr>
        <p:spPr>
          <a:xfrm>
            <a:off x="7273042" y="6105207"/>
            <a:ext cx="5524501" cy="1797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 algn="l">
              <a:buClr>
                <a:srgbClr val="929292"/>
              </a:buClr>
              <a:buSzPct val="60000"/>
              <a:buFont typeface="Zapf Dingbats"/>
              <a:buChar char="❖"/>
            </a:pPr>
            <a:r>
              <a:t>选匹配区域：</a:t>
            </a:r>
          </a:p>
          <a:p>
            <a:pPr algn="l"/>
            <a:r>
              <a:t>    1.特征明显</a:t>
            </a:r>
          </a:p>
          <a:p>
            <a:pPr algn="l"/>
            <a:r>
              <a:t>    2.背景简单</a:t>
            </a:r>
          </a:p>
          <a:p>
            <a:pPr algn="l"/>
            <a:r>
              <a:t>    3.找到特征区域之后，一步步放大微调</a:t>
            </a:r>
          </a:p>
        </p:txBody>
      </p:sp>
      <p:sp>
        <p:nvSpPr>
          <p:cNvPr id="222" name="机器人工作:"/>
          <p:cNvSpPr txBox="1"/>
          <p:nvPr/>
        </p:nvSpPr>
        <p:spPr>
          <a:xfrm>
            <a:off x="592035" y="2349612"/>
            <a:ext cx="2027768" cy="52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Clr>
                <a:srgbClr val="929292"/>
              </a:buClr>
              <a:buSzPct val="60000"/>
              <a:buFont typeface="Zapf Dingbats"/>
              <a:buChar char="❖"/>
            </a:lvl1pPr>
          </a:lstStyle>
          <a:p>
            <a:pPr/>
            <a:r>
              <a:t>机器人工作: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6" grpId="3"/>
      <p:bldP build="whole" bldLvl="1" animBg="1" rev="0" advAuto="0" spid="215" grpId="5"/>
      <p:bldP build="whole" bldLvl="1" animBg="1" rev="0" advAuto="0" spid="221" grpId="4"/>
      <p:bldP build="whole" bldLvl="1" animBg="1" rev="0" advAuto="0" spid="220" grpId="2"/>
      <p:bldP build="whole" bldLvl="1" animBg="1" rev="0" advAuto="0" spid="21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机器工作-M500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spcBef>
                <a:spcPts val="1400"/>
              </a:spcBef>
              <a:defRPr sz="6300"/>
            </a:lvl1pPr>
          </a:lstStyle>
          <a:p>
            <a:pPr/>
            <a:r>
              <a:t>机器工作-M5000</a:t>
            </a:r>
          </a:p>
        </p:txBody>
      </p:sp>
      <p:sp>
        <p:nvSpPr>
          <p:cNvPr id="225" name="幻灯片编号"/>
          <p:cNvSpPr txBox="1"/>
          <p:nvPr>
            <p:ph type="sldNum" sz="quarter" idx="2"/>
          </p:nvPr>
        </p:nvSpPr>
        <p:spPr>
          <a:xfrm>
            <a:off x="6381749" y="9258300"/>
            <a:ext cx="228601" cy="406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6" name="173晚上工作.gif" descr="173晚上工作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0536" y="3308350"/>
            <a:ext cx="5554362" cy="312432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sp>
        <p:nvSpPr>
          <p:cNvPr id="227" name="M5000工作"/>
          <p:cNvSpPr txBox="1"/>
          <p:nvPr/>
        </p:nvSpPr>
        <p:spPr>
          <a:xfrm>
            <a:off x="477528" y="2479651"/>
            <a:ext cx="1935048" cy="5270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Clr>
                <a:srgbClr val="929292"/>
              </a:buClr>
              <a:buSzPct val="60000"/>
              <a:buFont typeface="Zapf Dingbats"/>
              <a:buChar char="❖"/>
            </a:lvl1pPr>
          </a:lstStyle>
          <a:p>
            <a:pPr/>
            <a:r>
              <a:t>M5000工作</a:t>
            </a:r>
          </a:p>
        </p:txBody>
      </p:sp>
      <p:pic>
        <p:nvPicPr>
          <p:cNvPr id="228" name="M5000_work.gif" descr="M5000_work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7197" y="7169277"/>
            <a:ext cx="4801040" cy="154872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pic>
        <p:nvPicPr>
          <p:cNvPr id="229" name="M5000_work_2.gif" descr="M5000_work_2.gif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15534" y="7493110"/>
            <a:ext cx="4796732" cy="151065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sp>
        <p:nvSpPr>
          <p:cNvPr id="230" name="矩形"/>
          <p:cNvSpPr/>
          <p:nvPr/>
        </p:nvSpPr>
        <p:spPr>
          <a:xfrm>
            <a:off x="3023406" y="3321050"/>
            <a:ext cx="1515666" cy="406400"/>
          </a:xfrm>
          <a:prstGeom prst="rect">
            <a:avLst/>
          </a:prstGeom>
          <a:ln w="508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31" name="文本"/>
          <p:cNvSpPr txBox="1"/>
          <p:nvPr/>
        </p:nvSpPr>
        <p:spPr>
          <a:xfrm>
            <a:off x="6504516" y="10217150"/>
            <a:ext cx="1037168" cy="5207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marL="313266" indent="-313266">
              <a:buClr>
                <a:srgbClr val="929292"/>
              </a:buClr>
              <a:buSzPct val="60000"/>
              <a:buFont typeface="Zapf Dingbats"/>
              <a:buChar char="❖"/>
            </a:pPr>
          </a:p>
        </p:txBody>
      </p:sp>
      <p:sp>
        <p:nvSpPr>
          <p:cNvPr id="232" name="使用方法：首帧的帧间差分法"/>
          <p:cNvSpPr txBox="1"/>
          <p:nvPr/>
        </p:nvSpPr>
        <p:spPr>
          <a:xfrm>
            <a:off x="6872816" y="3851330"/>
            <a:ext cx="438996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>
              <a:buSzPct val="75000"/>
              <a:buChar char="•"/>
            </a:pPr>
            <a:r>
              <a:t>使用方法：</a:t>
            </a:r>
            <a:r>
              <a:rPr b="1">
                <a:solidFill>
                  <a:srgbClr val="005493"/>
                </a:solidFill>
              </a:rPr>
              <a:t>首帧的帧间差分法</a:t>
            </a:r>
          </a:p>
        </p:txBody>
      </p:sp>
      <p:sp>
        <p:nvSpPr>
          <p:cNvPr id="233" name="无法找到关键的特征点、有基础状态"/>
          <p:cNvSpPr txBox="1"/>
          <p:nvPr/>
        </p:nvSpPr>
        <p:spPr>
          <a:xfrm>
            <a:off x="6860116" y="3263900"/>
            <a:ext cx="530436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SzPct val="75000"/>
              <a:buChar char="•"/>
            </a:lvl1pPr>
          </a:lstStyle>
          <a:p>
            <a:pPr/>
            <a:r>
              <a:t>无法找到关键的特征点、有基础状态</a:t>
            </a:r>
          </a:p>
        </p:txBody>
      </p:sp>
      <p:sp>
        <p:nvSpPr>
          <p:cNvPr id="234" name="1.选取无干扰的最佳区域。…"/>
          <p:cNvSpPr txBox="1"/>
          <p:nvPr/>
        </p:nvSpPr>
        <p:spPr>
          <a:xfrm>
            <a:off x="6864350" y="4437235"/>
            <a:ext cx="5295900" cy="1381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 algn="l">
              <a:buSzPct val="75000"/>
              <a:buChar char="•"/>
            </a:pPr>
            <a:r>
              <a:t>1.选取无干扰的</a:t>
            </a:r>
            <a:r>
              <a:rPr b="1">
                <a:solidFill>
                  <a:srgbClr val="941100"/>
                </a:solidFill>
              </a:rPr>
              <a:t>最佳区域。</a:t>
            </a:r>
          </a:p>
          <a:p>
            <a:pPr algn="l"/>
            <a:r>
              <a:t>    2.将区域做</a:t>
            </a:r>
            <a:r>
              <a:rPr b="1">
                <a:solidFill>
                  <a:srgbClr val="941100"/>
                </a:solidFill>
              </a:rPr>
              <a:t>平滑、灰度化、去噪</a:t>
            </a:r>
            <a:r>
              <a:t>处理</a:t>
            </a:r>
          </a:p>
          <a:p>
            <a:pPr algn="l"/>
            <a:r>
              <a:t>    2.视频中每一帧与</a:t>
            </a:r>
            <a:r>
              <a:rPr b="1" u="sng">
                <a:solidFill>
                  <a:srgbClr val="0096FF"/>
                </a:solidFill>
              </a:rPr>
              <a:t>首帧</a:t>
            </a:r>
            <a:r>
              <a:rPr b="1">
                <a:solidFill>
                  <a:srgbClr val="941100"/>
                </a:solidFill>
              </a:rPr>
              <a:t>计算差分值</a:t>
            </a:r>
          </a:p>
        </p:txBody>
      </p:sp>
      <p:grpSp>
        <p:nvGrpSpPr>
          <p:cNvPr id="237" name="成组"/>
          <p:cNvGrpSpPr/>
          <p:nvPr/>
        </p:nvGrpSpPr>
        <p:grpSpPr>
          <a:xfrm>
            <a:off x="7173483" y="6181881"/>
            <a:ext cx="4880833" cy="946197"/>
            <a:chOff x="0" y="0"/>
            <a:chExt cx="4880831" cy="946196"/>
          </a:xfrm>
        </p:grpSpPr>
        <p:sp>
          <p:nvSpPr>
            <p:cNvPr id="235" name="首帧的帧间差分：…"/>
            <p:cNvSpPr txBox="1"/>
            <p:nvPr/>
          </p:nvSpPr>
          <p:spPr>
            <a:xfrm>
              <a:off x="59166" y="0"/>
              <a:ext cx="4762501" cy="9461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L="313266" indent="-313266" algn="l">
                <a:buClr>
                  <a:srgbClr val="929292"/>
                </a:buClr>
                <a:buSzPct val="60000"/>
                <a:buFont typeface="Zapf Dingbats"/>
                <a:buChar char="❖"/>
              </a:pPr>
              <a:r>
                <a:t>首帧的帧间差分：</a:t>
              </a:r>
            </a:p>
            <a:p>
              <a:pPr algn="l"/>
              <a:r>
                <a:t>     有基础状态，但是不好找特征点</a:t>
              </a:r>
            </a:p>
          </p:txBody>
        </p:sp>
        <p:sp>
          <p:nvSpPr>
            <p:cNvPr id="236" name="矩形"/>
            <p:cNvSpPr/>
            <p:nvPr/>
          </p:nvSpPr>
          <p:spPr>
            <a:xfrm>
              <a:off x="0" y="0"/>
              <a:ext cx="4880832" cy="946197"/>
            </a:xfrm>
            <a:prstGeom prst="rect">
              <a:avLst/>
            </a:prstGeom>
            <a:noFill/>
            <a:ln w="38100" cap="flat">
              <a:solidFill>
                <a:srgbClr val="00549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2" grpId="2"/>
      <p:bldP build="whole" bldLvl="1" animBg="1" rev="0" advAuto="0" spid="237" grpId="5"/>
      <p:bldP build="whole" bldLvl="1" animBg="1" rev="0" advAuto="0" spid="230" grpId="3"/>
      <p:bldP build="whole" bldLvl="1" animBg="1" rev="0" advAuto="0" spid="233" grpId="1"/>
      <p:bldP build="whole" bldLvl="1" animBg="1" rev="0" advAuto="0" spid="234" grpId="4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机器工作-夜晚工人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spcBef>
                <a:spcPts val="1400"/>
              </a:spcBef>
              <a:defRPr sz="6300"/>
            </a:lvl1pPr>
          </a:lstStyle>
          <a:p>
            <a:pPr/>
            <a:r>
              <a:t>机器工作-夜晚工人</a:t>
            </a:r>
          </a:p>
        </p:txBody>
      </p:sp>
      <p:sp>
        <p:nvSpPr>
          <p:cNvPr id="240" name="幻灯片编号"/>
          <p:cNvSpPr txBox="1"/>
          <p:nvPr>
            <p:ph type="sldNum" sz="quarter" idx="2"/>
          </p:nvPr>
        </p:nvSpPr>
        <p:spPr>
          <a:xfrm>
            <a:off x="6381749" y="9258300"/>
            <a:ext cx="228601" cy="406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41" name="173晚上工作.gif" descr="173晚上工作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7036" y="3092450"/>
            <a:ext cx="5554362" cy="312432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sp>
        <p:nvSpPr>
          <p:cNvPr id="242" name="工人切料"/>
          <p:cNvSpPr txBox="1"/>
          <p:nvPr/>
        </p:nvSpPr>
        <p:spPr>
          <a:xfrm>
            <a:off x="481968" y="2374900"/>
            <a:ext cx="164676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Clr>
                <a:srgbClr val="929292"/>
              </a:buClr>
              <a:buSzPct val="60000"/>
              <a:buFont typeface="Zapf Dingbats"/>
              <a:buChar char="❖"/>
            </a:lvl1pPr>
          </a:lstStyle>
          <a:p>
            <a:pPr/>
            <a:r>
              <a:t>工人切料</a:t>
            </a:r>
          </a:p>
        </p:txBody>
      </p:sp>
      <p:sp>
        <p:nvSpPr>
          <p:cNvPr id="243" name="矩形"/>
          <p:cNvSpPr/>
          <p:nvPr/>
        </p:nvSpPr>
        <p:spPr>
          <a:xfrm>
            <a:off x="2546384" y="3870342"/>
            <a:ext cx="1515666" cy="901794"/>
          </a:xfrm>
          <a:prstGeom prst="rect">
            <a:avLst/>
          </a:prstGeom>
          <a:ln w="508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4" name="文本"/>
          <p:cNvSpPr txBox="1"/>
          <p:nvPr/>
        </p:nvSpPr>
        <p:spPr>
          <a:xfrm>
            <a:off x="6504516" y="10217150"/>
            <a:ext cx="1037168" cy="5207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marL="313266" indent="-313266">
              <a:buClr>
                <a:srgbClr val="929292"/>
              </a:buClr>
              <a:buSzPct val="60000"/>
              <a:buFont typeface="Zapf Dingbats"/>
              <a:buChar char="❖"/>
            </a:pPr>
          </a:p>
        </p:txBody>
      </p:sp>
      <p:sp>
        <p:nvSpPr>
          <p:cNvPr id="245" name="使用方法：相邻两帧的帧间差分法"/>
          <p:cNvSpPr txBox="1"/>
          <p:nvPr/>
        </p:nvSpPr>
        <p:spPr>
          <a:xfrm>
            <a:off x="6860116" y="4064082"/>
            <a:ext cx="499956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>
              <a:buSzPct val="75000"/>
              <a:buChar char="•"/>
            </a:pPr>
            <a:r>
              <a:t>使用方法：</a:t>
            </a:r>
            <a:r>
              <a:rPr b="1">
                <a:solidFill>
                  <a:srgbClr val="005493"/>
                </a:solidFill>
              </a:rPr>
              <a:t>相邻两帧的帧间差分法</a:t>
            </a:r>
          </a:p>
        </p:txBody>
      </p:sp>
      <p:sp>
        <p:nvSpPr>
          <p:cNvPr id="246" name="工人没有基础状态"/>
          <p:cNvSpPr txBox="1"/>
          <p:nvPr/>
        </p:nvSpPr>
        <p:spPr>
          <a:xfrm>
            <a:off x="6860116" y="3263900"/>
            <a:ext cx="286596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13266" indent="-313266">
              <a:buSzPct val="75000"/>
              <a:buChar char="•"/>
            </a:lvl1pPr>
          </a:lstStyle>
          <a:p>
            <a:pPr/>
            <a:r>
              <a:t>工人没有基础状态</a:t>
            </a:r>
          </a:p>
        </p:txBody>
      </p:sp>
      <p:pic>
        <p:nvPicPr>
          <p:cNvPr id="247" name="M5000_gongr.gif" descr="M5000_gongr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8977" y="6629565"/>
            <a:ext cx="5530480" cy="2670185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50800" dir="3180000">
              <a:srgbClr val="000000">
                <a:alpha val="50000"/>
              </a:srgbClr>
            </a:outerShdw>
          </a:effectLst>
        </p:spPr>
      </p:pic>
      <p:sp>
        <p:nvSpPr>
          <p:cNvPr id="248" name="1.选取无干扰的最佳区域。…"/>
          <p:cNvSpPr txBox="1"/>
          <p:nvPr/>
        </p:nvSpPr>
        <p:spPr>
          <a:xfrm>
            <a:off x="6864350" y="4876799"/>
            <a:ext cx="5295900" cy="1381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13266" indent="-313266" algn="l">
              <a:buSzPct val="75000"/>
              <a:buChar char="•"/>
            </a:pPr>
            <a:r>
              <a:t>1.选取无干扰的</a:t>
            </a:r>
            <a:r>
              <a:rPr b="1">
                <a:solidFill>
                  <a:srgbClr val="941100"/>
                </a:solidFill>
              </a:rPr>
              <a:t>最佳区域。</a:t>
            </a:r>
          </a:p>
          <a:p>
            <a:pPr algn="l"/>
            <a:r>
              <a:t>    2.将区域做</a:t>
            </a:r>
            <a:r>
              <a:rPr b="1">
                <a:solidFill>
                  <a:srgbClr val="941100"/>
                </a:solidFill>
              </a:rPr>
              <a:t>平滑、灰度化、去噪</a:t>
            </a:r>
            <a:r>
              <a:t>处理</a:t>
            </a:r>
          </a:p>
          <a:p>
            <a:pPr algn="l"/>
            <a:r>
              <a:t>    2.视频中每一帧与</a:t>
            </a:r>
            <a:r>
              <a:rPr b="1" u="sng">
                <a:solidFill>
                  <a:srgbClr val="0096FF"/>
                </a:solidFill>
              </a:rPr>
              <a:t>前一帧</a:t>
            </a:r>
            <a:r>
              <a:rPr b="1">
                <a:solidFill>
                  <a:srgbClr val="941100"/>
                </a:solidFill>
              </a:rPr>
              <a:t>计算差分值</a:t>
            </a:r>
          </a:p>
        </p:txBody>
      </p:sp>
      <p:grpSp>
        <p:nvGrpSpPr>
          <p:cNvPr id="251" name="成组"/>
          <p:cNvGrpSpPr/>
          <p:nvPr/>
        </p:nvGrpSpPr>
        <p:grpSpPr>
          <a:xfrm>
            <a:off x="7531100" y="7099410"/>
            <a:ext cx="3962400" cy="946197"/>
            <a:chOff x="0" y="0"/>
            <a:chExt cx="3962400" cy="946196"/>
          </a:xfrm>
        </p:grpSpPr>
        <p:sp>
          <p:nvSpPr>
            <p:cNvPr id="249" name="相邻两帧的帧间差分法：…"/>
            <p:cNvSpPr txBox="1"/>
            <p:nvPr/>
          </p:nvSpPr>
          <p:spPr>
            <a:xfrm>
              <a:off x="52916" y="0"/>
              <a:ext cx="3856568" cy="9461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L="313266" indent="-313266">
                <a:buClr>
                  <a:srgbClr val="929292"/>
                </a:buClr>
                <a:buSzPct val="60000"/>
                <a:buFont typeface="Zapf Dingbats"/>
                <a:buChar char="❖"/>
              </a:pPr>
              <a:r>
                <a:t>相邻两帧的帧间差分法：</a:t>
              </a:r>
            </a:p>
            <a:p>
              <a:pPr algn="l"/>
              <a:r>
                <a:t>     适合没有基础状态的情况</a:t>
              </a:r>
            </a:p>
          </p:txBody>
        </p:sp>
        <p:sp>
          <p:nvSpPr>
            <p:cNvPr id="250" name="矩形"/>
            <p:cNvSpPr/>
            <p:nvPr/>
          </p:nvSpPr>
          <p:spPr>
            <a:xfrm>
              <a:off x="0" y="0"/>
              <a:ext cx="3962400" cy="946197"/>
            </a:xfrm>
            <a:prstGeom prst="rect">
              <a:avLst/>
            </a:prstGeom>
            <a:noFill/>
            <a:ln w="25400" cap="flat">
              <a:solidFill>
                <a:srgbClr val="00549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6" grpId="1"/>
      <p:bldP build="whole" bldLvl="1" animBg="1" rev="0" advAuto="0" spid="248" grpId="4"/>
      <p:bldP build="whole" bldLvl="1" animBg="1" rev="0" advAuto="0" spid="245" grpId="2"/>
      <p:bldP build="whole" bldLvl="1" animBg="1" rev="0" advAuto="0" spid="251" grpId="5"/>
      <p:bldP build="whole" bldLvl="1" animBg="1" rev="0" advAuto="0" spid="243" grpId="3"/>
    </p:bldLst>
  </p:timing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414141"/>
      </a:dk1>
      <a:lt1>
        <a:srgbClr val="004141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